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473" autoAdjust="0"/>
  </p:normalViewPr>
  <p:slideViewPr>
    <p:cSldViewPr>
      <p:cViewPr>
        <p:scale>
          <a:sx n="65" d="100"/>
          <a:sy n="65" d="100"/>
        </p:scale>
        <p:origin x="-1051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777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CF2DC9-95A6-45B1-A6D4-9F971086BD66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AEF292-65AF-469C-BD11-1E136F49B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15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B624CD-4A9E-4C90-99ED-0F4758BB6BF2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F292-65AF-469C-BD11-1E136F49B64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2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F292-65AF-469C-BD11-1E136F49B64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6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027A-0B4C-4248-BDA8-398E4702EF92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883D-4218-4286-96E2-5A8C87F67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6B9-3408-4CBA-81E7-7583155125B4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CD30-67F7-4CD5-B257-BEF62EA40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0DB0-AEC3-47BB-9592-EB8CDF4905EF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7F9F-C0E1-4414-BA50-03796D1CCC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84AF-3ADD-4FE7-B98E-BE54D9C79214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3253-0EE9-4431-8EC5-0C38F17C2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F222-81FE-45F8-B6D6-59A601E080C9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0E31-796E-444A-BCDF-0692A8CBF3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F5F3-D8AD-403B-82B9-2B158E7B2BD9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A20C-0B21-493A-B902-107F796F06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62B0-00B3-44BA-AF20-5D1D293DCCF3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A711-4A1E-45DC-A04E-CF16F37D9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BCB6-5A5F-425D-BED9-F39494E0E92E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AC66-53CA-4A3C-95C0-0D3554B28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0E83-6C2F-415C-BCE6-C411BAE093D9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01E9-6A6A-4984-B2AA-DF54EC05C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CB56-308A-448B-B52A-10170E81E0AB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8F4A-CE70-4525-873A-53D39E2ED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BFD2-FBF2-49B5-A9D3-E52DA5B1520A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2BC5-5836-4924-A51D-CBCC3516F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EECD9-DDD5-4E26-B838-93F39475AF7D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128788-DB72-4A3A-AF6A-F7AA0CDE4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4926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art/artworks/reynolds-self-portrait-as-a-deaf-man-n04505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lishheritageimages.com/self-portrait-of-joshua-reynolds-n070503/print/5405677.htm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art/artworks/de-chirico-the-uncertainty-of-the-poet-t041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4930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5470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5068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4943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cs typeface="Arial" charset="0"/>
              </a:rPr>
              <a:t>Зустріч</a:t>
            </a:r>
            <a:r>
              <a:rPr lang="en-GB" b="1" dirty="0" smtClean="0">
                <a:cs typeface="Arial" charset="0"/>
              </a:rPr>
              <a:t> </a:t>
            </a:r>
            <a:r>
              <a:rPr lang="en-GB" b="1" dirty="0" smtClean="0">
                <a:cs typeface="Arial" charset="0"/>
              </a:rPr>
              <a:t>5: 11.03.2014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cs typeface="Arial" charset="0"/>
              </a:rPr>
              <a:t>Праця з віддачею</a:t>
            </a:r>
            <a:endParaRPr lang="en-GB" b="1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000" b="1" dirty="0" smtClean="0"/>
              <a:t>Матір Божа</a:t>
            </a:r>
            <a:r>
              <a:rPr lang="en-GB" sz="2000" b="1" dirty="0" smtClean="0"/>
              <a:t> </a:t>
            </a:r>
            <a:r>
              <a:rPr lang="uk-UA" sz="2000" b="1" dirty="0" smtClean="0"/>
              <a:t>«Володимирська»</a:t>
            </a:r>
          </a:p>
          <a:p>
            <a:r>
              <a:rPr lang="uk-UA" sz="2000" b="1" dirty="0" err="1" smtClean="0"/>
              <a:t>бл</a:t>
            </a:r>
            <a:r>
              <a:rPr lang="en-GB" sz="2000" b="1" dirty="0" smtClean="0"/>
              <a:t>.1130</a:t>
            </a:r>
            <a:endParaRPr lang="en-GB" sz="2000" b="1" dirty="0" smtClean="0"/>
          </a:p>
          <a:p>
            <a:r>
              <a:rPr lang="uk-UA" sz="2000" b="1" dirty="0" smtClean="0"/>
              <a:t>Державна Третьяковська галерея</a:t>
            </a:r>
            <a:r>
              <a:rPr lang="en-GB" sz="2000" b="1" dirty="0" smtClean="0"/>
              <a:t>, </a:t>
            </a:r>
            <a:r>
              <a:rPr lang="uk-UA" sz="2000" b="1" dirty="0" smtClean="0"/>
              <a:t>Москва</a:t>
            </a:r>
            <a:endParaRPr lang="en-GB" sz="2000" b="1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38" y="1268413"/>
            <a:ext cx="381952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04888"/>
          </a:xfrm>
        </p:spPr>
        <p:txBody>
          <a:bodyPr>
            <a:normAutofit/>
          </a:bodyPr>
          <a:lstStyle/>
          <a:p>
            <a:r>
              <a:rPr lang="uk-UA" i="1" dirty="0" smtClean="0"/>
              <a:t>«Пан та Пані </a:t>
            </a:r>
            <a:r>
              <a:rPr lang="uk-UA" i="1" dirty="0" err="1" smtClean="0"/>
              <a:t>Ендрюс</a:t>
            </a:r>
            <a:r>
              <a:rPr lang="uk-UA" i="1" dirty="0" smtClean="0"/>
              <a:t>»</a:t>
            </a:r>
            <a:r>
              <a:rPr lang="en-GB" dirty="0" smtClean="0"/>
              <a:t>, </a:t>
            </a:r>
            <a:r>
              <a:rPr lang="uk-UA" dirty="0"/>
              <a:t>Томас </a:t>
            </a:r>
            <a:r>
              <a:rPr lang="uk-UA" dirty="0" err="1" smtClean="0"/>
              <a:t>Гейнсборо</a:t>
            </a:r>
            <a:r>
              <a:rPr lang="en-GB" dirty="0" smtClean="0"/>
              <a:t>, </a:t>
            </a:r>
            <a:r>
              <a:rPr lang="uk-UA" dirty="0" err="1" smtClean="0"/>
              <a:t>бл</a:t>
            </a:r>
            <a:r>
              <a:rPr lang="en-GB" dirty="0" smtClean="0"/>
              <a:t>.1750</a:t>
            </a:r>
            <a:r>
              <a:rPr lang="en-GB" dirty="0" smtClean="0"/>
              <a:t>, </a:t>
            </a:r>
            <a:r>
              <a:rPr lang="uk-UA" dirty="0" smtClean="0"/>
              <a:t>Національна Галерея</a:t>
            </a:r>
            <a:r>
              <a:rPr lang="en-GB" dirty="0" smtClean="0"/>
              <a:t>, </a:t>
            </a:r>
            <a:r>
              <a:rPr lang="uk-UA" dirty="0" smtClean="0"/>
              <a:t>Лондон</a:t>
            </a:r>
            <a:endParaRPr lang="en-GB" dirty="0" smtClean="0"/>
          </a:p>
        </p:txBody>
      </p:sp>
      <p:sp>
        <p:nvSpPr>
          <p:cNvPr id="25602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25603" name="Text Placeholder 8"/>
          <p:cNvSpPr>
            <a:spLocks noGrp="1"/>
          </p:cNvSpPr>
          <p:nvPr>
            <p:ph type="body" sz="half" idx="2"/>
          </p:nvPr>
        </p:nvSpPr>
        <p:spPr>
          <a:xfrm>
            <a:off x="1792288" y="5805488"/>
            <a:ext cx="5486400" cy="366712"/>
          </a:xfrm>
        </p:spPr>
        <p:txBody>
          <a:bodyPr/>
          <a:lstStyle/>
          <a:p>
            <a:r>
              <a:rPr lang="uk-UA" dirty="0" smtClean="0"/>
              <a:t>Джерело: </a:t>
            </a:r>
            <a:r>
              <a:rPr lang="uk-UA" dirty="0" err="1" smtClean="0"/>
              <a:t>Вікісховище</a:t>
            </a:r>
            <a:r>
              <a:rPr lang="uk-UA" dirty="0" smtClean="0"/>
              <a:t> (</a:t>
            </a:r>
            <a:r>
              <a:rPr lang="pl-PL" dirty="0" err="1" smtClean="0"/>
              <a:t>Wikimedia</a:t>
            </a:r>
            <a:r>
              <a:rPr lang="pl-PL" dirty="0" smtClean="0"/>
              <a:t> </a:t>
            </a:r>
            <a:r>
              <a:rPr lang="pl-PL" dirty="0" err="1" smtClean="0"/>
              <a:t>Commons</a:t>
            </a:r>
            <a:r>
              <a:rPr lang="pl-PL" dirty="0" smtClean="0"/>
              <a:t>)</a:t>
            </a:r>
            <a:endParaRPr lang="en-GB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341438"/>
            <a:ext cx="60420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cap="none" dirty="0" smtClean="0"/>
              <a:t>Дослідження випадку №</a:t>
            </a:r>
            <a:r>
              <a:rPr lang="pl-PL" cap="none" dirty="0" smtClean="0"/>
              <a:t> </a:t>
            </a:r>
            <a:r>
              <a:rPr lang="pl-PL" cap="none" dirty="0" smtClean="0"/>
              <a:t>2</a:t>
            </a:r>
            <a:endParaRPr lang="en-GB" cap="none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Спадщина глухих</a:t>
            </a:r>
            <a:endParaRPr lang="en-GB" sz="4400" b="1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150937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Повернення минулого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395288" y="2636838"/>
            <a:ext cx="8229600" cy="3384550"/>
          </a:xfrm>
        </p:spPr>
        <p:txBody>
          <a:bodyPr/>
          <a:lstStyle/>
          <a:p>
            <a:r>
              <a:rPr lang="uk-UA" b="1" dirty="0"/>
              <a:t>Розуміння загальновідомих історичних постатей</a:t>
            </a:r>
            <a:r>
              <a:rPr lang="pl-PL" b="1" dirty="0"/>
              <a:t>, </a:t>
            </a:r>
            <a:r>
              <a:rPr lang="uk-UA" b="1" dirty="0"/>
              <a:t>які були неповносправними або глухими</a:t>
            </a:r>
            <a:r>
              <a:rPr lang="pl-PL" b="1" dirty="0" smtClean="0"/>
              <a:t>.</a:t>
            </a:r>
            <a:endParaRPr lang="en-GB" b="1" dirty="0" smtClean="0"/>
          </a:p>
          <a:p>
            <a:r>
              <a:rPr lang="uk-UA" b="1" dirty="0" smtClean="0"/>
              <a:t>Відкриття менш відомих історичних постатей</a:t>
            </a:r>
            <a:r>
              <a:rPr lang="pl-PL" b="1" dirty="0" smtClean="0"/>
              <a:t>, </a:t>
            </a:r>
            <a:r>
              <a:rPr lang="uk-UA" b="1" dirty="0" smtClean="0"/>
              <a:t>які були неповносправними або глухими</a:t>
            </a:r>
            <a:r>
              <a:rPr lang="pl-PL" b="1" dirty="0" smtClean="0"/>
              <a:t> </a:t>
            </a:r>
            <a:r>
              <a:rPr lang="pl-PL" b="1" dirty="0" smtClean="0"/>
              <a:t>i </a:t>
            </a:r>
            <a:r>
              <a:rPr lang="uk-UA" b="1" dirty="0" smtClean="0"/>
              <a:t>заслуговують на більшу славу.</a:t>
            </a:r>
            <a:endParaRPr lang="en-GB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Джошуа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Рейнольдс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GB" sz="2800" b="1" dirty="0" smtClean="0"/>
              <a:t>1723-1792</a:t>
            </a:r>
          </a:p>
          <a:p>
            <a:pPr marL="0" indent="0" algn="ctr">
              <a:buFont typeface="Arial" charset="0"/>
              <a:buNone/>
            </a:pPr>
            <a:endParaRPr lang="en-GB" sz="2800" b="1" dirty="0" smtClean="0"/>
          </a:p>
          <a:p>
            <a:pPr marL="0" indent="0" algn="ctr"/>
            <a:r>
              <a:rPr lang="uk-UA" sz="2800" b="1" dirty="0" smtClean="0"/>
              <a:t>Суперник </a:t>
            </a:r>
            <a:r>
              <a:rPr lang="uk-UA" sz="2800" b="1" dirty="0" err="1" smtClean="0"/>
              <a:t>Гейнсборо</a:t>
            </a:r>
            <a:r>
              <a:rPr lang="en-GB" sz="2800" b="1" dirty="0" smtClean="0"/>
              <a:t> </a:t>
            </a:r>
            <a:endParaRPr lang="pl-PL" sz="2800" b="1" dirty="0" smtClean="0"/>
          </a:p>
          <a:p>
            <a:pPr marL="0" indent="0" algn="ctr"/>
            <a:r>
              <a:rPr lang="uk-UA" sz="2800" b="1" dirty="0" smtClean="0"/>
              <a:t>Президент Королівської академії мистецтв</a:t>
            </a:r>
            <a:endParaRPr lang="pl-PL" sz="2800" b="1" dirty="0" smtClean="0"/>
          </a:p>
          <a:p>
            <a:pPr marL="0" indent="0" algn="ctr"/>
            <a:r>
              <a:rPr lang="uk-UA" sz="2800" b="1" dirty="0" smtClean="0"/>
              <a:t>Приятель</a:t>
            </a:r>
            <a:r>
              <a:rPr lang="en-GB" sz="2800" b="1" dirty="0" smtClean="0"/>
              <a:t> </a:t>
            </a:r>
            <a:r>
              <a:rPr lang="uk-UA" sz="2800" b="1" dirty="0" smtClean="0"/>
              <a:t>чільних історичних постатей</a:t>
            </a:r>
            <a:endParaRPr lang="pl-PL" sz="2800" b="1" dirty="0" smtClean="0"/>
          </a:p>
          <a:p>
            <a:pPr marL="0" indent="0"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Втратив слух у приблизно 20-річному віці</a:t>
            </a:r>
            <a:endParaRPr lang="en-GB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713" y="5084763"/>
            <a:ext cx="5659437" cy="785812"/>
          </a:xfrm>
        </p:spPr>
        <p:txBody>
          <a:bodyPr>
            <a:normAutofit fontScale="90000"/>
          </a:bodyPr>
          <a:lstStyle/>
          <a:p>
            <a:r>
              <a:rPr lang="en-GB" sz="1800" i="1" dirty="0" smtClean="0"/>
              <a:t>The Academicians of the Royal Academy</a:t>
            </a:r>
            <a:r>
              <a:rPr lang="pl-PL" sz="1800" i="1" dirty="0" smtClean="0"/>
              <a:t> </a:t>
            </a:r>
            <a:r>
              <a:rPr lang="pl-PL" sz="1800" i="1" dirty="0" smtClean="0"/>
              <a:t>[</a:t>
            </a:r>
            <a:r>
              <a:rPr lang="uk-UA" sz="1800" i="1" dirty="0" smtClean="0"/>
              <a:t>Викладачі Королівської академії</a:t>
            </a:r>
            <a:r>
              <a:rPr lang="pl-PL" sz="1800" i="1" dirty="0" smtClean="0"/>
              <a:t>]</a:t>
            </a:r>
            <a:r>
              <a:rPr lang="en-GB" sz="1800" dirty="0" smtClean="0"/>
              <a:t>, </a:t>
            </a:r>
            <a:r>
              <a:rPr lang="ru-RU" sz="1600" dirty="0" err="1" smtClean="0"/>
              <a:t>Й</a:t>
            </a:r>
            <a:r>
              <a:rPr lang="ru-RU" sz="1600" dirty="0" err="1" smtClean="0"/>
              <a:t>оганн</a:t>
            </a:r>
            <a:r>
              <a:rPr lang="ru-RU" sz="1600" dirty="0" smtClean="0"/>
              <a:t> </a:t>
            </a:r>
            <a:r>
              <a:rPr lang="ru-RU" sz="1600" dirty="0" err="1" smtClean="0"/>
              <a:t>Цоффані</a:t>
            </a:r>
            <a:r>
              <a:rPr lang="en-GB" sz="1800" dirty="0" smtClean="0"/>
              <a:t>, </a:t>
            </a:r>
            <a:r>
              <a:rPr lang="en-GB" sz="1800" dirty="0" smtClean="0"/>
              <a:t>1771-2, </a:t>
            </a:r>
            <a:r>
              <a:rPr lang="uk-UA" sz="1800" dirty="0" smtClean="0"/>
              <a:t>Королівська колекція (</a:t>
            </a:r>
            <a:r>
              <a:rPr lang="en-GB" sz="1800" dirty="0" smtClean="0"/>
              <a:t>Royal Collection</a:t>
            </a:r>
            <a:r>
              <a:rPr lang="uk-UA" sz="1800" dirty="0" smtClean="0"/>
              <a:t>)</a:t>
            </a:r>
            <a:r>
              <a:rPr lang="en-GB" sz="1800" dirty="0" smtClean="0"/>
              <a:t> </a:t>
            </a:r>
            <a:endParaRPr lang="en-GB" sz="1800" dirty="0" smtClean="0"/>
          </a:p>
        </p:txBody>
      </p:sp>
      <p:sp>
        <p:nvSpPr>
          <p:cNvPr id="29698" name="Picture Placeholder 4"/>
          <p:cNvSpPr>
            <a:spLocks noGrp="1"/>
          </p:cNvSpPr>
          <p:nvPr>
            <p:ph type="pic" idx="1"/>
          </p:nvPr>
        </p:nvSpPr>
        <p:spPr>
          <a:xfrm>
            <a:off x="1792288" y="1557338"/>
            <a:ext cx="5486400" cy="3170237"/>
          </a:xfrm>
        </p:spPr>
      </p:sp>
      <p:sp>
        <p:nvSpPr>
          <p:cNvPr id="29699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6053138"/>
            <a:ext cx="5486400" cy="804862"/>
          </a:xfrm>
        </p:spPr>
        <p:txBody>
          <a:bodyPr/>
          <a:lstStyle/>
          <a:p>
            <a:r>
              <a:rPr lang="uk-UA" dirty="0" smtClean="0"/>
              <a:t>Джерело: </a:t>
            </a:r>
            <a:r>
              <a:rPr lang="uk-UA" dirty="0" err="1" smtClean="0"/>
              <a:t>Вікісховище</a:t>
            </a:r>
            <a:r>
              <a:rPr lang="uk-UA" dirty="0" smtClean="0"/>
              <a:t> (</a:t>
            </a:r>
            <a:r>
              <a:rPr lang="en-GB" dirty="0" smtClean="0"/>
              <a:t>Wikimedia Commons) </a:t>
            </a:r>
            <a:endParaRPr lang="en-GB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39863"/>
            <a:ext cx="54737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29540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Вплив втрати слуху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312896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Не любив розмовляти з клієнтами</a:t>
            </a:r>
            <a:r>
              <a:rPr lang="pl-PL" b="1" dirty="0" smtClean="0"/>
              <a:t>, </a:t>
            </a:r>
            <a:r>
              <a:rPr lang="uk-UA" b="1" dirty="0" smtClean="0"/>
              <a:t>віддавав перевагу тому, щоб зосередитись на малюванні картин</a:t>
            </a:r>
            <a:endParaRPr lang="en-GB" b="1" dirty="0" smtClean="0"/>
          </a:p>
          <a:p>
            <a:r>
              <a:rPr lang="uk-UA" b="1" dirty="0" smtClean="0"/>
              <a:t>Втрата слуху спричинила те</a:t>
            </a:r>
            <a:r>
              <a:rPr lang="pl-PL" b="1" dirty="0" smtClean="0"/>
              <a:t>, </a:t>
            </a:r>
            <a:r>
              <a:rPr lang="uk-UA" b="1" dirty="0" smtClean="0"/>
              <a:t>що</a:t>
            </a:r>
            <a:r>
              <a:rPr lang="pl-PL" b="1" dirty="0" smtClean="0"/>
              <a:t> </a:t>
            </a:r>
            <a:r>
              <a:rPr lang="uk-UA" b="1" dirty="0" smtClean="0"/>
              <a:t>загострилась його спостережливість</a:t>
            </a:r>
            <a:r>
              <a:rPr lang="pl-PL" b="1" dirty="0" smtClean="0"/>
              <a:t>, </a:t>
            </a:r>
            <a:r>
              <a:rPr lang="uk-UA" b="1" dirty="0" smtClean="0"/>
              <a:t>завдяки чому його портрети є інноваційними та надзвичайними</a:t>
            </a:r>
            <a:endParaRPr lang="en-GB" b="1" dirty="0" smtClean="0"/>
          </a:p>
          <a:p>
            <a:pPr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1835150" y="4149725"/>
            <a:ext cx="5486400" cy="714375"/>
          </a:xfrm>
        </p:spPr>
        <p:txBody>
          <a:bodyPr/>
          <a:lstStyle/>
          <a:p>
            <a:r>
              <a:rPr lang="uk-UA" i="1" dirty="0"/>
              <a:t>Міс Джейн </a:t>
            </a:r>
            <a:r>
              <a:rPr lang="uk-UA" i="1" dirty="0" err="1"/>
              <a:t>Боулес</a:t>
            </a:r>
            <a:r>
              <a:rPr lang="en-GB" dirty="0" smtClean="0"/>
              <a:t>, </a:t>
            </a:r>
            <a:r>
              <a:rPr lang="uk-UA" dirty="0" err="1" smtClean="0"/>
              <a:t>бл</a:t>
            </a:r>
            <a:r>
              <a:rPr lang="en-GB" dirty="0" smtClean="0"/>
              <a:t>.1775</a:t>
            </a:r>
            <a:r>
              <a:rPr lang="en-GB" dirty="0" smtClean="0"/>
              <a:t>, </a:t>
            </a:r>
            <a:r>
              <a:rPr lang="uk-UA" dirty="0" smtClean="0"/>
              <a:t>«Зібрання </a:t>
            </a:r>
            <a:r>
              <a:rPr lang="uk-UA" dirty="0" err="1" smtClean="0"/>
              <a:t>Воллеса</a:t>
            </a:r>
            <a:r>
              <a:rPr lang="uk-UA" dirty="0" smtClean="0"/>
              <a:t>», Лондон</a:t>
            </a:r>
            <a:endParaRPr lang="en-GB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19250" y="5084763"/>
            <a:ext cx="6121400" cy="1223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uk-UA" sz="2100" b="1" dirty="0" smtClean="0"/>
              <a:t>Мала дівчинка з пустотливим виразом обличчя надто сильно пригортає свого песика</a:t>
            </a:r>
            <a:r>
              <a:rPr lang="pl-PL" sz="2100" b="1" dirty="0" smtClean="0"/>
              <a:t> </a:t>
            </a:r>
            <a:r>
              <a:rPr lang="en-GB" sz="2100" b="1" dirty="0" smtClean="0"/>
              <a:t>– </a:t>
            </a:r>
            <a:r>
              <a:rPr lang="uk-UA" sz="2100" b="1" dirty="0" smtClean="0"/>
              <a:t>поглянь, наскільки погано почуває себе цей песик</a:t>
            </a:r>
            <a:r>
              <a:rPr lang="en-GB" sz="2100" b="1" dirty="0" smtClean="0"/>
              <a:t>! </a:t>
            </a:r>
            <a:r>
              <a:rPr lang="pl-PL" sz="2100" b="1" dirty="0" smtClean="0"/>
              <a:t/>
            </a:r>
            <a:br>
              <a:rPr lang="pl-PL" sz="2100" b="1" dirty="0" smtClean="0"/>
            </a:br>
            <a:r>
              <a:rPr lang="en-GB" sz="1200" dirty="0" smtClean="0"/>
              <a:t>© Wallace Collection 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2286000" y="2967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http://wallacelive.wallacecollection.org/eMuseumPlus?service=ExternalInterface&amp;module=collection&amp;objectId=64926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763713" y="4149725"/>
            <a:ext cx="5486400" cy="566738"/>
          </a:xfrm>
        </p:spPr>
        <p:txBody>
          <a:bodyPr/>
          <a:lstStyle/>
          <a:p>
            <a:r>
              <a:rPr lang="en-GB" dirty="0" smtClean="0"/>
              <a:t>Self-Portrait as a Deaf Man, </a:t>
            </a:r>
            <a:r>
              <a:rPr lang="uk-UA" dirty="0" err="1" smtClean="0"/>
              <a:t>бл</a:t>
            </a:r>
            <a:r>
              <a:rPr lang="en-GB" dirty="0" smtClean="0"/>
              <a:t>.1775</a:t>
            </a:r>
            <a:r>
              <a:rPr lang="en-GB" dirty="0" smtClean="0"/>
              <a:t>, </a:t>
            </a:r>
            <a:r>
              <a:rPr lang="uk-UA" dirty="0" smtClean="0"/>
              <a:t>Галерея «</a:t>
            </a:r>
            <a:r>
              <a:rPr lang="uk-UA" dirty="0" err="1" smtClean="0"/>
              <a:t>Тейт</a:t>
            </a:r>
            <a:r>
              <a:rPr lang="uk-UA" dirty="0" smtClean="0"/>
              <a:t>»</a:t>
            </a:r>
            <a:endParaRPr lang="en-GB" dirty="0" smtClean="0"/>
          </a:p>
        </p:txBody>
      </p:sp>
      <p:sp>
        <p:nvSpPr>
          <p:cNvPr id="3277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250" y="4868863"/>
            <a:ext cx="6337300" cy="1989137"/>
          </a:xfrm>
        </p:spPr>
        <p:txBody>
          <a:bodyPr/>
          <a:lstStyle/>
          <a:p>
            <a:r>
              <a:rPr lang="uk-UA" sz="2000" b="1" dirty="0" err="1" smtClean="0"/>
              <a:t>Рейнольдс</a:t>
            </a:r>
            <a:r>
              <a:rPr lang="uk-UA" sz="2000" b="1" dirty="0" smtClean="0"/>
              <a:t> почував себе достатньо упевнено</a:t>
            </a:r>
            <a:r>
              <a:rPr lang="pl-PL" sz="2000" b="1" dirty="0" smtClean="0"/>
              <a:t>, </a:t>
            </a:r>
            <a:r>
              <a:rPr lang="uk-UA" sz="2000" b="1" dirty="0" smtClean="0"/>
              <a:t>щоб написати свій автопортрет не лише, як людини котра старіється, а й людини глухої</a:t>
            </a:r>
            <a:r>
              <a:rPr lang="en-GB" sz="2000" b="1" dirty="0" smtClean="0"/>
              <a:t> </a:t>
            </a:r>
            <a:r>
              <a:rPr lang="en-GB" sz="2000" b="1" dirty="0" smtClean="0"/>
              <a:t>– </a:t>
            </a:r>
            <a:r>
              <a:rPr lang="uk-UA" sz="2000" b="1" dirty="0" smtClean="0"/>
              <a:t>цей портрет є нетиповий для того часу, коли його було написано.</a:t>
            </a:r>
            <a:r>
              <a:rPr lang="en-GB" sz="2000" dirty="0" smtClean="0"/>
              <a:t> </a:t>
            </a:r>
            <a:endParaRPr lang="en-GB" sz="2000" dirty="0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 invalidUrl="https:///"/>
              </a:rPr>
              <a:t>https://</a:t>
            </a:r>
            <a:r>
              <a:rPr lang="en-GB">
                <a:hlinkClick r:id="rId3"/>
              </a:rPr>
              <a:t>www.tate.org.uk/art/artworks/reynolds-self-portrait-as-a-deaf-man-n04505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3357563"/>
            <a:ext cx="7273925" cy="935037"/>
          </a:xfrm>
        </p:spPr>
        <p:txBody>
          <a:bodyPr>
            <a:normAutofit/>
          </a:bodyPr>
          <a:lstStyle/>
          <a:p>
            <a:r>
              <a:rPr lang="en-GB" i="1" dirty="0" smtClean="0"/>
              <a:t>Self-Portrait, Wearing Glasses</a:t>
            </a:r>
            <a:r>
              <a:rPr lang="en-GB" dirty="0" smtClean="0"/>
              <a:t>, </a:t>
            </a:r>
            <a:r>
              <a:rPr lang="uk-UA" dirty="0" err="1" smtClean="0"/>
              <a:t>бл</a:t>
            </a:r>
            <a:r>
              <a:rPr lang="en-GB" dirty="0" smtClean="0"/>
              <a:t>.1788</a:t>
            </a:r>
            <a:r>
              <a:rPr lang="en-GB" dirty="0" smtClean="0"/>
              <a:t>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GB" dirty="0" smtClean="0"/>
              <a:t>English Heritage, </a:t>
            </a:r>
            <a:r>
              <a:rPr lang="en-GB" dirty="0" err="1" smtClean="0"/>
              <a:t>Apsley</a:t>
            </a:r>
            <a:r>
              <a:rPr lang="en-GB" dirty="0" smtClean="0"/>
              <a:t> House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365625"/>
            <a:ext cx="7704137" cy="2303463"/>
          </a:xfrm>
        </p:spPr>
        <p:txBody>
          <a:bodyPr>
            <a:normAutofit lnSpcReduction="10000"/>
          </a:bodyPr>
          <a:lstStyle/>
          <a:p>
            <a:r>
              <a:rPr lang="uk-UA" sz="2600" b="1" dirty="0" smtClean="0"/>
              <a:t>Черговий нетиповий портрет</a:t>
            </a:r>
            <a:r>
              <a:rPr lang="en-GB" sz="2600" b="1" dirty="0" smtClean="0"/>
              <a:t> </a:t>
            </a:r>
            <a:r>
              <a:rPr lang="en-GB" sz="2600" b="1" dirty="0" smtClean="0"/>
              <a:t>– </a:t>
            </a:r>
            <a:r>
              <a:rPr lang="uk-UA" sz="2600" b="1" dirty="0" smtClean="0"/>
              <a:t>людей рідко показували з </a:t>
            </a:r>
            <a:r>
              <a:rPr lang="uk-UA" sz="2600" b="1" dirty="0" err="1" smtClean="0"/>
              <a:t>коректуючими</a:t>
            </a:r>
            <a:r>
              <a:rPr lang="uk-UA" sz="2600" b="1" dirty="0" smtClean="0"/>
              <a:t> пристроями</a:t>
            </a:r>
            <a:r>
              <a:rPr lang="pl-PL" sz="2600" b="1" dirty="0" smtClean="0"/>
              <a:t>;</a:t>
            </a:r>
            <a:r>
              <a:rPr lang="en-GB" sz="2600" b="1" dirty="0" smtClean="0"/>
              <a:t> </a:t>
            </a:r>
            <a:r>
              <a:rPr lang="uk-UA" sz="2600" b="1" dirty="0" smtClean="0"/>
              <a:t>факт, що настільки знаменитий митець показав самого себе настільки щиро</a:t>
            </a:r>
            <a:r>
              <a:rPr lang="pl-PL" sz="2600" b="1" dirty="0" smtClean="0"/>
              <a:t>, </a:t>
            </a:r>
            <a:r>
              <a:rPr lang="uk-UA" sz="2600" b="1" dirty="0" smtClean="0"/>
              <a:t>був революційним</a:t>
            </a:r>
            <a:r>
              <a:rPr lang="pl-PL" sz="2600" b="1" dirty="0" smtClean="0"/>
              <a:t>.  </a:t>
            </a:r>
            <a:endParaRPr lang="en-GB" sz="2600" b="1" dirty="0" smtClean="0"/>
          </a:p>
          <a:p>
            <a:r>
              <a:rPr lang="en-GB" sz="2000" dirty="0" smtClean="0"/>
              <a:t>© English Heritage Photo Library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124075" y="184467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http://www.englishheritageimages.com/self-portrait-of-joshua-reynolds-n070503/print/5405677.html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Джорджо де </a:t>
            </a:r>
            <a:r>
              <a:rPr lang="ru-RU" sz="1600" dirty="0" err="1" smtClean="0"/>
              <a:t>Кіріко</a:t>
            </a:r>
            <a:r>
              <a:rPr lang="en-GB" sz="1800" dirty="0" smtClean="0"/>
              <a:t>, </a:t>
            </a:r>
            <a:r>
              <a:rPr lang="en-GB" sz="1800" i="1" dirty="0" smtClean="0"/>
              <a:t>The Uncertainty of the Poet</a:t>
            </a:r>
            <a:r>
              <a:rPr lang="pl-PL" sz="1800" i="1" dirty="0" smtClean="0"/>
              <a:t> </a:t>
            </a:r>
            <a:r>
              <a:rPr lang="pl-PL" sz="1800" i="1" dirty="0" smtClean="0"/>
              <a:t>[</a:t>
            </a:r>
            <a:r>
              <a:rPr lang="uk-UA" sz="1800" i="1" dirty="0" smtClean="0"/>
              <a:t>Невпевненість поета</a:t>
            </a:r>
            <a:r>
              <a:rPr lang="pl-PL" sz="1800" i="1" dirty="0" smtClean="0"/>
              <a:t>]</a:t>
            </a:r>
            <a:r>
              <a:rPr lang="en-GB" sz="1800" dirty="0" smtClean="0"/>
              <a:t>, 1913, </a:t>
            </a:r>
            <a:r>
              <a:rPr lang="en-GB" sz="1000" dirty="0" smtClean="0"/>
              <a:t>© DACS 2002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55650" y="5589588"/>
            <a:ext cx="7388225" cy="94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1800" b="1" dirty="0" smtClean="0"/>
              <a:t>Приклад мультикультурної  перспективи</a:t>
            </a:r>
            <a:r>
              <a:rPr lang="pl-PL" sz="1800" b="1" dirty="0" smtClean="0"/>
              <a:t>, </a:t>
            </a:r>
            <a:r>
              <a:rPr lang="uk-UA" sz="1800" b="1" dirty="0" smtClean="0"/>
              <a:t>яка появляється в момент</a:t>
            </a:r>
            <a:r>
              <a:rPr lang="pl-PL" sz="1800" b="1" dirty="0" smtClean="0"/>
              <a:t>, </a:t>
            </a:r>
            <a:r>
              <a:rPr lang="uk-UA" sz="1800" b="1" dirty="0" smtClean="0"/>
              <a:t>коли</a:t>
            </a:r>
            <a:r>
              <a:rPr lang="pl-PL" sz="1800" b="1" dirty="0" smtClean="0"/>
              <a:t> </a:t>
            </a:r>
            <a:r>
              <a:rPr lang="uk-UA" sz="1800" b="1" dirty="0" smtClean="0"/>
              <a:t>музей зауважує різнорідність своїх відвідувачів/гостей</a:t>
            </a:r>
            <a:r>
              <a:rPr lang="pl-PL" sz="1800" b="1" dirty="0" smtClean="0"/>
              <a:t>. </a:t>
            </a:r>
            <a:endParaRPr lang="en-GB" sz="1800" b="1" dirty="0" smtClean="0"/>
          </a:p>
        </p:txBody>
      </p:sp>
      <p:sp>
        <p:nvSpPr>
          <p:cNvPr id="15364" name="Picture Placeholder 4"/>
          <p:cNvSpPr txBox="1">
            <a:spLocks/>
          </p:cNvSpPr>
          <p:nvPr/>
        </p:nvSpPr>
        <p:spPr bwMode="auto">
          <a:xfrm>
            <a:off x="1763713" y="620713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3"/>
              </a:rPr>
              <a:t>https://www.tate.org.uk/art/artworks/de-chirico-the-uncertainty-of-the-poet-t04109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2800" b="1" dirty="0" smtClean="0"/>
              <a:t>Підхід </a:t>
            </a:r>
            <a:r>
              <a:rPr lang="uk-UA" sz="2800" b="1" dirty="0" err="1" smtClean="0"/>
              <a:t>Рейнольдса</a:t>
            </a:r>
            <a:r>
              <a:rPr lang="uk-UA" sz="2800" b="1" dirty="0" smtClean="0"/>
              <a:t> до неповносправності</a:t>
            </a:r>
            <a:r>
              <a:rPr lang="pl-PL" sz="2800" b="1" dirty="0" smtClean="0"/>
              <a:t> </a:t>
            </a:r>
            <a:r>
              <a:rPr lang="uk-UA" sz="2800" b="1" dirty="0" smtClean="0"/>
              <a:t>полягав у тому, що він зображував своїх друзів правдиво</a:t>
            </a:r>
            <a:r>
              <a:rPr lang="pl-PL" sz="2800" b="1" dirty="0" smtClean="0"/>
              <a:t>, </a:t>
            </a:r>
            <a:r>
              <a:rPr lang="uk-UA" sz="2800" b="1" dirty="0" smtClean="0"/>
              <a:t>а це не завше їм подобалося</a:t>
            </a:r>
            <a:r>
              <a:rPr lang="pl-PL" sz="2800" b="1" dirty="0" smtClean="0"/>
              <a:t>.</a:t>
            </a:r>
            <a:endParaRPr lang="en-GB" sz="2800" b="1" dirty="0" smtClean="0"/>
          </a:p>
          <a:p>
            <a:pPr marL="0" indent="0">
              <a:buFont typeface="Arial" charset="0"/>
              <a:buNone/>
            </a:pP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uk-UA" sz="2800" b="1" dirty="0" smtClean="0"/>
              <a:t>Творцеві першого Словника</a:t>
            </a:r>
            <a:r>
              <a:rPr lang="pl-PL" sz="2800" b="1" dirty="0" smtClean="0"/>
              <a:t> </a:t>
            </a:r>
            <a:r>
              <a:rPr lang="uk-UA" sz="2800" b="1" dirty="0" smtClean="0"/>
              <a:t>англійської мови </a:t>
            </a:r>
            <a:r>
              <a:rPr lang="uk-UA" sz="2800" b="1" dirty="0" err="1" smtClean="0"/>
              <a:t>Самуелеві</a:t>
            </a:r>
            <a:r>
              <a:rPr lang="uk-UA" sz="2800" b="1" dirty="0" smtClean="0"/>
              <a:t> Джонсонові не сподобалося</a:t>
            </a:r>
            <a:r>
              <a:rPr lang="pl-PL" sz="2800" b="1" dirty="0" smtClean="0"/>
              <a:t>, </a:t>
            </a:r>
            <a:r>
              <a:rPr lang="uk-UA" sz="2800" b="1" dirty="0" smtClean="0"/>
              <a:t>що </a:t>
            </a:r>
            <a:r>
              <a:rPr lang="uk-UA" sz="2800" b="1" dirty="0" err="1" smtClean="0"/>
              <a:t>Ройнальдс</a:t>
            </a:r>
            <a:r>
              <a:rPr lang="uk-UA" sz="2800" b="1" dirty="0" smtClean="0"/>
              <a:t> увіковічнив його показуючи його короткозорість</a:t>
            </a:r>
            <a:r>
              <a:rPr lang="pl-PL" sz="2800" b="1" dirty="0" smtClean="0"/>
              <a:t> </a:t>
            </a:r>
            <a:r>
              <a:rPr lang="uk-UA" sz="2800" b="1" dirty="0" smtClean="0"/>
              <a:t>«</a:t>
            </a:r>
            <a:r>
              <a:rPr lang="uk-UA" sz="2800" b="1" dirty="0" err="1" smtClean="0"/>
              <a:t>Кліпаючий</a:t>
            </a:r>
            <a:r>
              <a:rPr lang="uk-UA" sz="2800" b="1" dirty="0" smtClean="0"/>
              <a:t> Сем»</a:t>
            </a:r>
            <a:r>
              <a:rPr lang="pl-PL" sz="2800" b="1" dirty="0" smtClean="0"/>
              <a:t>. </a:t>
            </a:r>
            <a:endParaRPr lang="en-GB" sz="28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i="1" dirty="0" smtClean="0"/>
              <a:t>«Дівчинка з полуницями»</a:t>
            </a:r>
            <a:r>
              <a:rPr lang="en-GB" sz="1800" i="1" dirty="0" smtClean="0"/>
              <a:t>, </a:t>
            </a:r>
            <a:r>
              <a:rPr lang="en-GB" sz="1800" dirty="0" smtClean="0"/>
              <a:t>1772-3, </a:t>
            </a:r>
            <a:r>
              <a:rPr lang="uk-UA" sz="1800" dirty="0" smtClean="0"/>
              <a:t>«Зібрання </a:t>
            </a:r>
            <a:r>
              <a:rPr lang="uk-UA" sz="1800" dirty="0" err="1" smtClean="0"/>
              <a:t>Воллеса</a:t>
            </a:r>
            <a:r>
              <a:rPr lang="uk-UA" sz="1800" dirty="0" smtClean="0"/>
              <a:t>», Лондон</a:t>
            </a:r>
            <a:endParaRPr lang="en-GB" sz="1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uk-UA" sz="1600" b="1" dirty="0" err="1" smtClean="0"/>
              <a:t>Рейнольдс</a:t>
            </a:r>
            <a:r>
              <a:rPr lang="uk-UA" sz="1600" b="1" dirty="0" smtClean="0"/>
              <a:t> випробовував нові техніки </a:t>
            </a:r>
            <a:r>
              <a:rPr lang="en-GB" sz="1600" b="1" dirty="0" smtClean="0"/>
              <a:t>– </a:t>
            </a:r>
            <a:r>
              <a:rPr lang="uk-UA" sz="1600" b="1" dirty="0" smtClean="0"/>
              <a:t>ці спроби не завжди були вдалими: це один із прикладів, обличчя дівчинки врізається у пам'ять</a:t>
            </a:r>
            <a:r>
              <a:rPr lang="pl-PL" sz="1600" b="1" dirty="0" smtClean="0"/>
              <a:t>.</a:t>
            </a:r>
            <a:endParaRPr lang="en-GB" sz="1600" b="1" dirty="0" smtClean="0"/>
          </a:p>
          <a:p>
            <a:pPr>
              <a:lnSpc>
                <a:spcPct val="80000"/>
              </a:lnSpc>
            </a:pPr>
            <a:r>
              <a:rPr lang="en-GB" sz="1600" dirty="0" smtClean="0"/>
              <a:t>© Wallace Collection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286000" y="2967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http://wallacelive.wallacecollection.org/eMuseumPlus?service=ExternalInterface&amp;module=collection&amp;objectId=64930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4292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>Майстер-класи для глухих неповносправних без поділу на вікові групи</a:t>
            </a:r>
            <a:r>
              <a:rPr lang="en-GB" sz="1800" dirty="0" smtClean="0"/>
              <a:t>, 2005</a:t>
            </a:r>
            <a:r>
              <a:rPr lang="uk-UA" sz="1800" dirty="0" smtClean="0"/>
              <a:t> рік</a:t>
            </a:r>
            <a:endParaRPr lang="en-GB" sz="1800" dirty="0" smtClean="0"/>
          </a:p>
        </p:txBody>
      </p:sp>
      <p:sp>
        <p:nvSpPr>
          <p:cNvPr id="368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450" y="5013325"/>
            <a:ext cx="6062663" cy="1381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dirty="0" smtClean="0"/>
              <a:t>Майстер-класи з глухими неповносправними  </a:t>
            </a:r>
            <a:r>
              <a:rPr lang="pl-PL" sz="2000" b="1" dirty="0" smtClean="0"/>
              <a:t> </a:t>
            </a:r>
            <a:r>
              <a:rPr lang="uk-UA" sz="2000" b="1" dirty="0" smtClean="0"/>
              <a:t>усіх вікових груп на тему колекції  «Музею </a:t>
            </a:r>
            <a:r>
              <a:rPr lang="uk-UA" sz="2000" b="1" dirty="0" err="1" smtClean="0"/>
              <a:t>Воллеса</a:t>
            </a:r>
            <a:r>
              <a:rPr lang="uk-UA" sz="2000" b="1" dirty="0" smtClean="0"/>
              <a:t>"</a:t>
            </a:r>
            <a:r>
              <a:rPr lang="pl-PL" sz="2000" b="1" dirty="0" smtClean="0"/>
              <a:t>, </a:t>
            </a:r>
            <a:r>
              <a:rPr lang="uk-UA" sz="2000" b="1" dirty="0" smtClean="0"/>
              <a:t>що відбулися після лекції про сера </a:t>
            </a:r>
            <a:r>
              <a:rPr lang="uk-UA" sz="2000" b="1" dirty="0" err="1" smtClean="0"/>
              <a:t>Рейнольдса</a:t>
            </a:r>
            <a:r>
              <a:rPr lang="pl-PL" sz="2000" b="1" dirty="0" smtClean="0"/>
              <a:t>.</a:t>
            </a:r>
            <a:r>
              <a:rPr lang="pl-PL" sz="1800" b="1" dirty="0" smtClean="0"/>
              <a:t> </a:t>
            </a:r>
            <a:r>
              <a:rPr lang="en-GB" sz="1800" b="1" dirty="0" smtClean="0"/>
              <a:t> </a:t>
            </a: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© Miles Thomas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1341438"/>
            <a:ext cx="5486400" cy="2841625"/>
          </a:xfrm>
        </p:spPr>
      </p:pic>
      <p:pic>
        <p:nvPicPr>
          <p:cNvPr id="36868" name="Picture 3" descr="C:\Users\Andrew\AppData\Local\Microsoft\Windows\Temporary Internet Files\Content.IE5\176T1BV7\W'shop-Strawberry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341438"/>
            <a:ext cx="39608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95288" y="4797425"/>
            <a:ext cx="8316912" cy="566738"/>
          </a:xfrm>
        </p:spPr>
        <p:txBody>
          <a:bodyPr/>
          <a:lstStyle/>
          <a:p>
            <a:r>
              <a:rPr lang="uk-UA" sz="2400" dirty="0" smtClean="0"/>
              <a:t>Кінцевий результат</a:t>
            </a:r>
            <a:r>
              <a:rPr lang="en-GB" sz="2400" dirty="0" smtClean="0"/>
              <a:t>: </a:t>
            </a:r>
            <a:r>
              <a:rPr lang="uk-UA" sz="2400" dirty="0" smtClean="0"/>
              <a:t>Відкриття «Дівчинки з полуницями»</a:t>
            </a:r>
            <a:endParaRPr lang="en-GB" sz="2400" i="1" dirty="0" smtClean="0"/>
          </a:p>
        </p:txBody>
      </p:sp>
      <p:sp>
        <p:nvSpPr>
          <p:cNvPr id="37891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5367338"/>
            <a:ext cx="7993063" cy="804862"/>
          </a:xfrm>
        </p:spPr>
        <p:txBody>
          <a:bodyPr/>
          <a:lstStyle/>
          <a:p>
            <a:r>
              <a:rPr lang="uk-UA" sz="1600" b="1" dirty="0" smtClean="0"/>
              <a:t>Картина запроектована двома глухими митцями</a:t>
            </a:r>
            <a:r>
              <a:rPr lang="uk-UA" sz="1600" b="1" dirty="0"/>
              <a:t> </a:t>
            </a:r>
            <a:r>
              <a:rPr lang="uk-UA" sz="1600" b="1" dirty="0" smtClean="0"/>
              <a:t>на згадку про їх відомого попередника</a:t>
            </a:r>
            <a:r>
              <a:rPr lang="pl-PL" sz="1600" b="1" dirty="0" smtClean="0"/>
              <a:t>, </a:t>
            </a:r>
            <a:r>
              <a:rPr lang="uk-UA" sz="1600" b="1" dirty="0" smtClean="0"/>
              <a:t>який також був глухим.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en-GB" sz="1600" b="1" dirty="0" smtClean="0"/>
              <a:t> © </a:t>
            </a:r>
            <a:r>
              <a:rPr lang="en-GB" sz="1000" b="1" dirty="0" smtClean="0"/>
              <a:t>Miles Thomas</a:t>
            </a:r>
          </a:p>
        </p:txBody>
      </p:sp>
      <p:pic>
        <p:nvPicPr>
          <p:cNvPr id="37892" name="Picture 2" descr="C:\Users\Andrew\AppData\Local\Microsoft\Windows\Temporary Internet Files\Content.IE5\BCTE2V19\Strawb-Girl-Sca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598" y="548680"/>
            <a:ext cx="53181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223962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Висновок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4" name="Content Placeholder 5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Історія мистецтв у формулюваннях привабливих для глухих людей дає змогу</a:t>
            </a:r>
            <a:r>
              <a:rPr lang="pl-PL" b="1" dirty="0" smtClean="0"/>
              <a:t>:</a:t>
            </a:r>
            <a:r>
              <a:rPr lang="en-GB" b="1" dirty="0" smtClean="0"/>
              <a:t> </a:t>
            </a:r>
            <a:endParaRPr lang="en-GB" b="1" dirty="0" smtClean="0"/>
          </a:p>
          <a:p>
            <a:r>
              <a:rPr lang="uk-UA" dirty="0" smtClean="0"/>
              <a:t>по-новому подивитись на класичні дисципліни</a:t>
            </a:r>
            <a:r>
              <a:rPr lang="pl-PL" dirty="0" smtClean="0"/>
              <a:t>;</a:t>
            </a:r>
            <a:endParaRPr lang="en-GB" dirty="0" smtClean="0"/>
          </a:p>
          <a:p>
            <a:r>
              <a:rPr lang="uk-UA" dirty="0" smtClean="0"/>
              <a:t>відкрити нові шляхи для історичних досліджень</a:t>
            </a:r>
            <a:r>
              <a:rPr lang="pl-PL" dirty="0" smtClean="0"/>
              <a:t>.</a:t>
            </a:r>
            <a:endParaRPr lang="en-GB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pl-PL" b="1" dirty="0" smtClean="0"/>
              <a:t>I</a:t>
            </a:r>
            <a:r>
              <a:rPr lang="uk-UA" b="1" dirty="0" smtClean="0"/>
              <a:t> врешті-решт</a:t>
            </a:r>
            <a:r>
              <a:rPr lang="en-GB" b="1" dirty="0" smtClean="0"/>
              <a:t>: </a:t>
            </a:r>
            <a:endParaRPr lang="en-GB" b="1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 algn="ctr">
              <a:buFont typeface="Arial" charset="0"/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Лекції для глухих людей стали формою мистецтва самого в собі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започаткували абсолютно 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нову якість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2400" b="1" dirty="0" smtClean="0"/>
              <a:t>Люди зі здоровим слухом також можуть цим скористатись</a:t>
            </a:r>
            <a:r>
              <a:rPr lang="pl-PL" sz="2400" b="1" dirty="0" smtClean="0"/>
              <a:t>;</a:t>
            </a:r>
            <a:r>
              <a:rPr lang="en-GB" sz="2400" b="1" dirty="0" smtClean="0"/>
              <a:t> </a:t>
            </a:r>
            <a:r>
              <a:rPr lang="uk-UA" sz="2400" b="1" dirty="0" smtClean="0"/>
              <a:t>оскільки простіше показати спосіб, </a:t>
            </a:r>
            <a:r>
              <a:rPr lang="uk-UA" sz="2400" b="1" dirty="0"/>
              <a:t>яким звірята з'єднані </a:t>
            </a:r>
            <a:r>
              <a:rPr lang="uk-UA" sz="2400" b="1" dirty="0" smtClean="0"/>
              <a:t>між собою через рух руки, ніж виражаючи це словами</a:t>
            </a:r>
            <a:r>
              <a:rPr lang="pl-PL" sz="2400" b="1" dirty="0" smtClean="0"/>
              <a:t>:</a:t>
            </a:r>
            <a:r>
              <a:rPr lang="en-GB" sz="2400" b="1" dirty="0" smtClean="0"/>
              <a:t> </a:t>
            </a:r>
            <a:r>
              <a:rPr lang="pl-PL" sz="2400" b="1" dirty="0" smtClean="0"/>
              <a:t>„</a:t>
            </a:r>
            <a:r>
              <a:rPr lang="uk-UA" sz="2400" b="1" dirty="0" smtClean="0"/>
              <a:t>Стиль</a:t>
            </a:r>
            <a:r>
              <a:rPr lang="pl-PL" sz="2400" b="1" dirty="0" smtClean="0"/>
              <a:t> </a:t>
            </a:r>
            <a:r>
              <a:rPr lang="en-GB" sz="2400" b="1" dirty="0" smtClean="0"/>
              <a:t>II</a:t>
            </a:r>
            <a:r>
              <a:rPr lang="pl-PL" sz="2400" b="1" dirty="0" smtClean="0"/>
              <a:t>,</a:t>
            </a:r>
            <a:r>
              <a:rPr lang="en-GB" sz="2400" b="1" dirty="0" smtClean="0"/>
              <a:t> </a:t>
            </a:r>
            <a:r>
              <a:rPr lang="uk-UA" sz="2400" b="1" dirty="0" smtClean="0"/>
              <a:t>зооморфічна плетінка</a:t>
            </a:r>
            <a:r>
              <a:rPr lang="en-GB" sz="2400" b="1" dirty="0" smtClean="0"/>
              <a:t>” – </a:t>
            </a:r>
            <a:r>
              <a:rPr lang="uk-UA" sz="2400" b="1" dirty="0" smtClean="0"/>
              <a:t>які є зрозумілими лише для експерта</a:t>
            </a:r>
            <a:r>
              <a:rPr lang="en-GB" sz="2400" b="1" dirty="0" smtClean="0"/>
              <a:t>?</a:t>
            </a:r>
            <a:endParaRPr lang="en-GB" sz="2400" b="1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GB" sz="2400" b="1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uk-UA" sz="900" dirty="0" smtClean="0"/>
              <a:t>Джерело: </a:t>
            </a:r>
            <a:r>
              <a:rPr lang="uk-UA" sz="900" dirty="0" err="1" smtClean="0"/>
              <a:t>Вікісховище</a:t>
            </a:r>
            <a:r>
              <a:rPr lang="uk-UA" sz="900" dirty="0" smtClean="0"/>
              <a:t> (</a:t>
            </a:r>
            <a:r>
              <a:rPr lang="en-GB" sz="900" dirty="0" smtClean="0"/>
              <a:t>Wikimedia Commons)</a:t>
            </a:r>
            <a:endParaRPr lang="en-GB" sz="9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35290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437063"/>
            <a:ext cx="7772400" cy="1362075"/>
          </a:xfrm>
        </p:spPr>
        <p:txBody>
          <a:bodyPr>
            <a:normAutofit/>
          </a:bodyPr>
          <a:lstStyle/>
          <a:p>
            <a:r>
              <a:rPr lang="uk-UA" cap="none" dirty="0" smtClean="0"/>
              <a:t>Дослідження випадку №</a:t>
            </a:r>
            <a:r>
              <a:rPr lang="en-GB" cap="none" dirty="0" smtClean="0"/>
              <a:t> </a:t>
            </a:r>
            <a:r>
              <a:rPr lang="en-GB" cap="none" dirty="0" smtClean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242093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Мистецтво жесту і експресії</a:t>
            </a:r>
            <a:r>
              <a:rPr lang="en-GB" sz="4400" b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4400" b="1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38237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Творення на базі спостережень</a:t>
            </a:r>
            <a:endParaRPr lang="en-GB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sz="3000" dirty="0" smtClean="0"/>
              <a:t>Глухі відвідувачі/гості музею</a:t>
            </a:r>
            <a:r>
              <a:rPr lang="pl-PL" sz="3000" dirty="0" smtClean="0"/>
              <a:t> </a:t>
            </a:r>
            <a:r>
              <a:rPr lang="uk-UA" sz="3000" dirty="0" smtClean="0"/>
              <a:t>є дуже спостережливими</a:t>
            </a:r>
            <a:r>
              <a:rPr lang="pl-PL" sz="3000" dirty="0" smtClean="0"/>
              <a:t> </a:t>
            </a:r>
            <a:r>
              <a:rPr lang="pl-PL" sz="3000" dirty="0" smtClean="0"/>
              <a:t>i </a:t>
            </a:r>
            <a:r>
              <a:rPr lang="uk-UA" sz="3000" dirty="0" smtClean="0"/>
              <a:t>люблять уважно розглядати твори мистецтва</a:t>
            </a:r>
            <a:r>
              <a:rPr lang="pl-PL" sz="3000" dirty="0" smtClean="0"/>
              <a:t>.</a:t>
            </a:r>
            <a:endParaRPr lang="pl-PL" sz="3000" dirty="0" smtClean="0"/>
          </a:p>
          <a:p>
            <a:pPr>
              <a:lnSpc>
                <a:spcPct val="90000"/>
              </a:lnSpc>
            </a:pPr>
            <a:r>
              <a:rPr lang="uk-UA" sz="3000" dirty="0" smtClean="0"/>
              <a:t>Природно, що їх увагу притягує тематика, пов'язана з жестом та засобами виразу</a:t>
            </a:r>
            <a:r>
              <a:rPr lang="pl-PL" sz="3000" dirty="0" smtClean="0"/>
              <a:t>. </a:t>
            </a:r>
            <a:endParaRPr lang="pl-PL" sz="3000" dirty="0" smtClean="0"/>
          </a:p>
          <a:p>
            <a:pPr>
              <a:lnSpc>
                <a:spcPct val="90000"/>
              </a:lnSpc>
            </a:pPr>
            <a:r>
              <a:rPr lang="uk-UA" sz="3000" dirty="0" smtClean="0"/>
              <a:t>У мові жестів можна з легкістю використати класичні мистецькі дисципліни, такі як, наприклад, </a:t>
            </a:r>
            <a:r>
              <a:rPr lang="uk-UA" sz="3000" b="1" dirty="0" smtClean="0"/>
              <a:t>іконографія,</a:t>
            </a:r>
            <a:r>
              <a:rPr lang="pl-PL" sz="3000" b="1" dirty="0" smtClean="0"/>
              <a:t> </a:t>
            </a:r>
            <a:r>
              <a:rPr lang="uk-UA" sz="3000" dirty="0" smtClean="0"/>
              <a:t>тобто</a:t>
            </a:r>
            <a:r>
              <a:rPr lang="pl-PL" sz="3000" b="1" dirty="0" smtClean="0"/>
              <a:t> </a:t>
            </a:r>
            <a:r>
              <a:rPr lang="uk-UA" sz="3000" dirty="0" smtClean="0"/>
              <a:t>інтерпретування</a:t>
            </a:r>
            <a:r>
              <a:rPr lang="pl-PL" sz="3000" dirty="0" smtClean="0"/>
              <a:t> </a:t>
            </a:r>
            <a:r>
              <a:rPr lang="uk-UA" sz="3000" dirty="0" smtClean="0"/>
              <a:t>образів і символів у мистецтві</a:t>
            </a:r>
            <a:r>
              <a:rPr lang="pl-PL" sz="3000" dirty="0" smtClean="0"/>
              <a:t>.</a:t>
            </a:r>
            <a:endParaRPr lang="en-GB" sz="3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368425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Мова символів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b="1" dirty="0" smtClean="0"/>
              <a:t>Як у західноєвропейській, так і у східноєвропейській традиції</a:t>
            </a:r>
            <a:r>
              <a:rPr lang="pl-PL" b="1" dirty="0" smtClean="0"/>
              <a:t>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uk-UA" b="1" dirty="0" smtClean="0"/>
              <a:t>символіка жестів</a:t>
            </a:r>
            <a:r>
              <a:rPr lang="pl-PL" b="1" dirty="0" smtClean="0"/>
              <a:t> </a:t>
            </a:r>
            <a:r>
              <a:rPr lang="pl-PL" b="1" dirty="0" smtClean="0"/>
              <a:t>i </a:t>
            </a:r>
            <a:r>
              <a:rPr lang="uk-UA" b="1" dirty="0" smtClean="0"/>
              <a:t>міміки в класичному мистецтві має відповідники у мові жестів</a:t>
            </a:r>
            <a:r>
              <a:rPr lang="pl-PL" b="1" dirty="0" smtClean="0"/>
              <a:t>: </a:t>
            </a:r>
            <a:r>
              <a:rPr lang="uk-UA" b="1" dirty="0" smtClean="0"/>
              <a:t>жести і міміка мають дуже багате значення</a:t>
            </a:r>
            <a:r>
              <a:rPr lang="pl-PL" b="1" dirty="0" smtClean="0"/>
              <a:t>.</a:t>
            </a:r>
            <a:r>
              <a:rPr lang="en-GB" b="1" dirty="0" smtClean="0"/>
              <a:t>  </a:t>
            </a:r>
            <a:endParaRPr lang="en-GB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048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dirty="0" smtClean="0"/>
              <a:t>Antonio </a:t>
            </a:r>
            <a:r>
              <a:rPr lang="en-GB" sz="2000" dirty="0" err="1" smtClean="0"/>
              <a:t>Cicognara</a:t>
            </a:r>
            <a:endParaRPr lang="en-GB" sz="2000" dirty="0" smtClean="0"/>
          </a:p>
          <a:p>
            <a:r>
              <a:rPr lang="uk-UA" sz="2000" b="1" i="1" dirty="0" smtClean="0"/>
              <a:t>«</a:t>
            </a:r>
            <a:r>
              <a:rPr lang="uk-UA" sz="2000" b="1" i="1" dirty="0" err="1" smtClean="0"/>
              <a:t>Благовіщення</a:t>
            </a:r>
            <a:r>
              <a:rPr lang="uk-UA" sz="2000" b="1" i="1" dirty="0" smtClean="0"/>
              <a:t>»</a:t>
            </a:r>
            <a:endParaRPr lang="en-GB" sz="2000" b="1" i="1" dirty="0" smtClean="0"/>
          </a:p>
          <a:p>
            <a:r>
              <a:rPr lang="uk-UA" sz="2000" b="1" dirty="0" err="1" smtClean="0"/>
              <a:t>бл</a:t>
            </a:r>
            <a:r>
              <a:rPr lang="en-GB" sz="2000" b="1" dirty="0" smtClean="0"/>
              <a:t>.1480-1500</a:t>
            </a:r>
            <a:endParaRPr lang="en-GB" sz="2000" b="1" dirty="0" smtClean="0"/>
          </a:p>
          <a:p>
            <a:r>
              <a:rPr lang="en-GB" sz="2000" b="1" dirty="0" smtClean="0"/>
              <a:t>© </a:t>
            </a:r>
            <a:r>
              <a:rPr lang="uk-UA" sz="2000" b="1" dirty="0" smtClean="0"/>
              <a:t>«</a:t>
            </a:r>
            <a:r>
              <a:rPr lang="uk-UA" sz="2000" b="1" dirty="0" smtClean="0"/>
              <a:t>З</a:t>
            </a:r>
            <a:r>
              <a:rPr lang="uk-UA" sz="2000" b="1" dirty="0" smtClean="0"/>
              <a:t>ібрання </a:t>
            </a:r>
            <a:r>
              <a:rPr lang="uk-UA" sz="2000" b="1" dirty="0" err="1" smtClean="0"/>
              <a:t>Воллеса</a:t>
            </a:r>
            <a:r>
              <a:rPr lang="uk-UA" sz="2000" b="1" dirty="0" smtClean="0"/>
              <a:t>»</a:t>
            </a:r>
            <a:r>
              <a:rPr lang="en-GB" sz="2000" b="1" dirty="0" smtClean="0"/>
              <a:t>, </a:t>
            </a:r>
            <a:r>
              <a:rPr lang="uk-UA" sz="2000" b="1" dirty="0" smtClean="0"/>
              <a:t>Лондон</a:t>
            </a:r>
            <a:endParaRPr lang="en-GB" sz="2000" b="1" dirty="0" smtClean="0"/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http://wallacelive.wallacecollection.org/eMuseumPlus?service=ExternalInterface&amp;module=collection&amp;objectId=65470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21507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000" dirty="0"/>
              <a:t>Філіп де </a:t>
            </a:r>
            <a:r>
              <a:rPr lang="uk-UA" sz="2000" dirty="0" err="1"/>
              <a:t>Шампень</a:t>
            </a:r>
            <a:r>
              <a:rPr lang="uk-UA" sz="2000" dirty="0"/>
              <a:t> </a:t>
            </a:r>
            <a:r>
              <a:rPr lang="uk-UA" sz="2000" b="1" dirty="0" smtClean="0"/>
              <a:t>«</a:t>
            </a:r>
            <a:r>
              <a:rPr lang="uk-UA" sz="2000" b="1" dirty="0" err="1" smtClean="0"/>
              <a:t>Благовіщення</a:t>
            </a:r>
            <a:r>
              <a:rPr lang="uk-UA" sz="2000" b="1" dirty="0" smtClean="0"/>
              <a:t>»</a:t>
            </a:r>
            <a:endParaRPr lang="en-GB" sz="2000" b="1" i="1" dirty="0" smtClean="0"/>
          </a:p>
          <a:p>
            <a:r>
              <a:rPr lang="pl-PL" sz="2000" b="1" dirty="0" smtClean="0"/>
              <a:t>ok</a:t>
            </a:r>
            <a:r>
              <a:rPr lang="en-GB" sz="2000" b="1" dirty="0" smtClean="0"/>
              <a:t>.1648</a:t>
            </a:r>
          </a:p>
          <a:p>
            <a:r>
              <a:rPr lang="en-GB" sz="2000" b="1" dirty="0" smtClean="0"/>
              <a:t>© </a:t>
            </a:r>
            <a:r>
              <a:rPr lang="uk-UA" sz="2000" b="1" dirty="0" smtClean="0"/>
              <a:t>«Зібрання </a:t>
            </a:r>
            <a:r>
              <a:rPr lang="uk-UA" sz="2000" b="1" dirty="0" err="1" smtClean="0"/>
              <a:t>Воллеса</a:t>
            </a:r>
            <a:r>
              <a:rPr lang="uk-UA" sz="2000" b="1" dirty="0" smtClean="0"/>
              <a:t>», Лондон</a:t>
            </a:r>
            <a:endParaRPr lang="en-GB" sz="2000" b="1" dirty="0" smtClean="0"/>
          </a:p>
          <a:p>
            <a:endParaRPr lang="en-GB" dirty="0" smtClean="0"/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4067175" y="2259013"/>
            <a:ext cx="3889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http://wallacelive.wallacecollection.org/eMuseumPlus?service=ExternalInterface&amp;module=collection&amp;objectId=65068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>
                <a:hlinkClick r:id="rId2"/>
              </a:rPr>
              <a:t>http://wallacelive.wallacecollection.org/eMuseumPlus?service=ExternalInterface&amp;module=collection&amp;objectId=64943</a:t>
            </a: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vi-VN" sz="2000" dirty="0"/>
              <a:t>Бартоломе́ Есте́бан Мурі́льйо </a:t>
            </a:r>
            <a:r>
              <a:rPr lang="uk-UA" sz="2000" b="1" dirty="0" smtClean="0"/>
              <a:t>«</a:t>
            </a:r>
            <a:r>
              <a:rPr lang="uk-UA" sz="2000" b="1" dirty="0" err="1" smtClean="0"/>
              <a:t>Благовіщення</a:t>
            </a:r>
            <a:r>
              <a:rPr lang="uk-UA" sz="2000" b="1" dirty="0" smtClean="0"/>
              <a:t>»</a:t>
            </a:r>
            <a:endParaRPr lang="en-GB" sz="2000" b="1" dirty="0" smtClean="0"/>
          </a:p>
          <a:p>
            <a:r>
              <a:rPr lang="uk-UA" sz="2000" b="1" dirty="0" err="1" smtClean="0"/>
              <a:t>бл</a:t>
            </a:r>
            <a:r>
              <a:rPr lang="en-GB" sz="2000" b="1" dirty="0" smtClean="0"/>
              <a:t>.1665-70</a:t>
            </a:r>
            <a:endParaRPr lang="en-GB" sz="2000" b="1" dirty="0" smtClean="0"/>
          </a:p>
          <a:p>
            <a:r>
              <a:rPr lang="en-GB" sz="2000" b="1" dirty="0" smtClean="0"/>
              <a:t>© </a:t>
            </a:r>
            <a:r>
              <a:rPr lang="uk-UA" sz="2000" b="1" dirty="0" smtClean="0"/>
              <a:t>«Зібрання </a:t>
            </a:r>
            <a:r>
              <a:rPr lang="uk-UA" sz="2000" b="1" dirty="0" err="1" smtClean="0"/>
              <a:t>Воллеса</a:t>
            </a:r>
            <a:r>
              <a:rPr lang="uk-UA" sz="2000" b="1" dirty="0" smtClean="0"/>
              <a:t>», Лондон</a:t>
            </a:r>
            <a:r>
              <a:rPr lang="en-GB" sz="2000" b="1" dirty="0" smtClean="0"/>
              <a:t> </a:t>
            </a:r>
            <a:endParaRPr lang="en-GB" sz="2000" b="1" dirty="0" smtClean="0"/>
          </a:p>
          <a:p>
            <a:endParaRPr lang="en-GB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000" b="1" i="1" dirty="0" smtClean="0"/>
              <a:t>Матір Божа </a:t>
            </a:r>
            <a:r>
              <a:rPr lang="uk-UA" sz="2000" b="1" i="1" dirty="0" err="1" smtClean="0"/>
              <a:t>Одігітрія</a:t>
            </a:r>
            <a:r>
              <a:rPr lang="en-GB" sz="2000" b="1" i="1" dirty="0" smtClean="0"/>
              <a:t> </a:t>
            </a:r>
            <a:endParaRPr lang="en-GB" sz="2000" b="1" i="1" dirty="0" smtClean="0"/>
          </a:p>
          <a:p>
            <a:pPr>
              <a:lnSpc>
                <a:spcPct val="90000"/>
              </a:lnSpc>
            </a:pPr>
            <a:r>
              <a:rPr lang="uk-UA" sz="2000" b="1" dirty="0" smtClean="0"/>
              <a:t>«Дороговказ</a:t>
            </a:r>
            <a:r>
              <a:rPr lang="uk-UA" sz="2000" b="1" dirty="0" smtClean="0"/>
              <a:t>»</a:t>
            </a: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uk-UA" sz="2000" b="1" dirty="0" smtClean="0"/>
              <a:t>Діонісій</a:t>
            </a:r>
            <a:r>
              <a:rPr lang="en-GB" sz="2000" b="1" dirty="0" smtClean="0"/>
              <a:t>, </a:t>
            </a:r>
            <a:r>
              <a:rPr lang="uk-UA" sz="2000" b="1" dirty="0" err="1" smtClean="0"/>
              <a:t>бл</a:t>
            </a:r>
            <a:r>
              <a:rPr lang="en-GB" sz="2000" b="1" dirty="0" smtClean="0"/>
              <a:t>.1500</a:t>
            </a: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uk-UA" sz="2000" b="1" dirty="0" smtClean="0"/>
              <a:t>Смоленський кафедральний собор</a:t>
            </a:r>
            <a:endParaRPr lang="en-GB" sz="2000" b="1" dirty="0" smtClean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uk-UA" sz="1000" dirty="0" smtClean="0"/>
              <a:t>Джерело: </a:t>
            </a:r>
            <a:r>
              <a:rPr lang="uk-UA" sz="1000" dirty="0" err="1" smtClean="0"/>
              <a:t>Вікісховище</a:t>
            </a:r>
            <a:r>
              <a:rPr lang="uk-UA" sz="1000" dirty="0" smtClean="0"/>
              <a:t> (</a:t>
            </a:r>
            <a:r>
              <a:rPr lang="en-GB" sz="1000" dirty="0" smtClean="0"/>
              <a:t>Wikimedia Commons)</a:t>
            </a:r>
            <a:endParaRPr lang="en-GB" sz="1000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12875"/>
            <a:ext cx="36004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707</Words>
  <Application>Microsoft Office PowerPoint</Application>
  <PresentationFormat>Экран (4:3)</PresentationFormat>
  <Paragraphs>101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1_Office Theme</vt:lpstr>
      <vt:lpstr>Зустріч 5: 11.03.2014</vt:lpstr>
      <vt:lpstr>Джорджо де Кіріко, The Uncertainty of the Poet [Невпевненість поета], 1913, © DACS 2002 </vt:lpstr>
      <vt:lpstr>Дослідження випадку № 1</vt:lpstr>
      <vt:lpstr>Творення на базі спостережень</vt:lpstr>
      <vt:lpstr>Мова символів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«Пан та Пані Ендрюс», Томас Гейнсборо, бл.1750, Національна Галерея, Лондон</vt:lpstr>
      <vt:lpstr>Дослідження випадку № 2</vt:lpstr>
      <vt:lpstr>Повернення минулого</vt:lpstr>
      <vt:lpstr>Сер Джошуа Рейнольдс</vt:lpstr>
      <vt:lpstr>The Academicians of the Royal Academy [Викладачі Королівської академії], Йоганн Цоффані, 1771-2, Королівська колекція (Royal Collection) </vt:lpstr>
      <vt:lpstr>Вплив втрати слуху</vt:lpstr>
      <vt:lpstr>Міс Джейн Боулес, бл.1775, «Зібрання Воллеса», Лондон</vt:lpstr>
      <vt:lpstr>Self-Portrait as a Deaf Man, бл.1775, Галерея «Тейт»</vt:lpstr>
      <vt:lpstr>Self-Portrait, Wearing Glasses, бл.1788,  English Heritage, Apsley House</vt:lpstr>
      <vt:lpstr>Презентация PowerPoint</vt:lpstr>
      <vt:lpstr>«Дівчинка з полуницями», 1772-3, «Зібрання Воллеса», Лондон</vt:lpstr>
      <vt:lpstr>Майстер-класи для глухих неповносправних без поділу на вікові групи, 2005 рік</vt:lpstr>
      <vt:lpstr>Кінцевий результат: Відкриття «Дівчинки з полуницями»</vt:lpstr>
      <vt:lpstr>Висновок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Іванко</cp:lastModifiedBy>
  <cp:revision>59</cp:revision>
  <dcterms:created xsi:type="dcterms:W3CDTF">2014-03-04T22:29:07Z</dcterms:created>
  <dcterms:modified xsi:type="dcterms:W3CDTF">2014-03-10T22:30:31Z</dcterms:modified>
</cp:coreProperties>
</file>