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1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D21C0-C802-4A90-8F3B-688EF38A4F6F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546F-4534-45D2-8CF5-CC1602363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E912A-941A-4C63-A8DD-B04BD3A25BF9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3672D-7B49-40D4-B2D5-886EDA7A11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DE30-3F50-4DEA-941D-3A5D129064D9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E96C-2B68-4920-94BF-A0C33DE57E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9936-FB5A-48D1-95F8-A6B485C7FE2F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C1302-88FF-4B24-923B-1816B1BDD5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D527-9C74-4531-B0DE-C23A0246BE57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9364-8C19-4DBE-9C34-31C4173012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4F1B-40C0-42CD-8BF8-F8625E812562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06A01-B102-46F9-9E96-343F6F183B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CD72B-A3D6-4B64-9AD3-E047337BCB12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8DF78-E0B6-4904-BDAA-3C873E1D63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C550E-91C1-4E42-A599-024C560A0FEB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6BA6-E4B6-45CB-B8A6-029F96E585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21437-13D1-475B-BBAC-50C41FD806CB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33F71-CACC-45AC-811C-305EA161E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9562-B54B-48A1-9ED3-0E6FEC5FC7C1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CDB49-F949-45ED-9DFA-216E3149C8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36EC-4E3F-4C04-A9FF-4270E32652AE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4A198-9B62-4A39-AD7C-B02F5CF0E7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A96013-27BC-4286-B9F0-51BC3E5800EF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58AF8-3422-4ECC-8645-A90123AD77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te.org.uk/art/artworks/braque-clarinet-and-bottle-of-rum-on-a-mantelpiece-t02318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f/ff/Cath%C3%A9drale_Salisbury_int%C3%A9rieur.JPG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allacelive.wallacecollection.org/eMuseumPlus?service=direct/1/ResultDetailView/result.inline.detail.t1.collection_detailInline.$TspTitleLink$1.link&amp;sp=13&amp;sp=Sartist&amp;sp=SelementList&amp;sp=0&amp;sp=0&amp;sp=999&amp;sp=SdetailView&amp;sp=0&amp;sp=Sdetail&amp;sp=1&amp;sp=T&amp;sp=0&amp;sp=SdetailView&amp;sp=2&amp;sp=F&amp;sp=Scollection&amp;sp=l65167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te.org.uk/art/artworks/picasso-weeping-woman-t05010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te.org.uk/art/artworks/reynolds-self-portrait-as-a-deaf-man-n04505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urtauld.ac.uk/gallery/collections/paintings/imppostimp/vangogh.shtml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Зустріч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11.03.2014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898989"/>
                </a:solidFill>
              </a:rPr>
              <a:t>Мовний аспект</a:t>
            </a:r>
            <a:r>
              <a:rPr lang="pl-PL" b="1" dirty="0" smtClean="0">
                <a:solidFill>
                  <a:srgbClr val="898989"/>
                </a:solidFill>
              </a:rPr>
              <a:t>:</a:t>
            </a:r>
            <a:r>
              <a:rPr lang="pl-PL" b="1" dirty="0" smtClean="0">
                <a:solidFill>
                  <a:srgbClr val="898989"/>
                </a:solidFill>
              </a:rPr>
              <a:t/>
            </a:r>
            <a:br>
              <a:rPr lang="pl-PL" b="1" dirty="0" smtClean="0">
                <a:solidFill>
                  <a:srgbClr val="898989"/>
                </a:solidFill>
              </a:rPr>
            </a:br>
            <a:r>
              <a:rPr lang="uk-UA" b="1" dirty="0" smtClean="0">
                <a:solidFill>
                  <a:srgbClr val="898989"/>
                </a:solidFill>
              </a:rPr>
              <a:t>поняття, пов'язані з мистецтвом, у мові жестів</a:t>
            </a:r>
            <a:r>
              <a:rPr lang="pl-PL" b="1" dirty="0" smtClean="0">
                <a:solidFill>
                  <a:srgbClr val="898989"/>
                </a:solidFill>
              </a:rPr>
              <a:t>. </a:t>
            </a:r>
            <a:endParaRPr lang="en-GB" b="1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4724400"/>
            <a:ext cx="6985000" cy="431800"/>
          </a:xfrm>
        </p:spPr>
        <p:txBody>
          <a:bodyPr>
            <a:normAutofit/>
          </a:bodyPr>
          <a:lstStyle/>
          <a:p>
            <a:r>
              <a:rPr lang="uk-UA" sz="1800" i="1" dirty="0" smtClean="0"/>
              <a:t>Кларнет і пляшка рому на каміні</a:t>
            </a:r>
            <a:r>
              <a:rPr lang="en-GB" sz="1800" dirty="0" smtClean="0"/>
              <a:t>, </a:t>
            </a:r>
            <a:r>
              <a:rPr lang="uk-UA" sz="1800" dirty="0" smtClean="0"/>
              <a:t>Жорж Брак</a:t>
            </a:r>
            <a:r>
              <a:rPr lang="en-GB" sz="1800" dirty="0" smtClean="0"/>
              <a:t>, </a:t>
            </a:r>
            <a:r>
              <a:rPr lang="en-GB" sz="1800" dirty="0" smtClean="0"/>
              <a:t>1911 </a:t>
            </a:r>
          </a:p>
        </p:txBody>
      </p:sp>
      <p:sp>
        <p:nvSpPr>
          <p:cNvPr id="2253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5373688"/>
            <a:ext cx="5486400" cy="804862"/>
          </a:xfrm>
        </p:spPr>
        <p:txBody>
          <a:bodyPr/>
          <a:lstStyle/>
          <a:p>
            <a:r>
              <a:rPr lang="en-GB" smtClean="0"/>
              <a:t>© ADAGP, Paris &amp; DACS, Londyn, 2004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86000" y="296703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2"/>
              </a:rPr>
              <a:t>http://www.tate.org.uk/art/artworks/braque-clarinet-and-bottle-of-rum-on-a-mantelpiece-t02318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Готичний неф кафедрального собору у Солсбері</a:t>
            </a:r>
            <a:r>
              <a:rPr lang="en-GB" dirty="0" smtClean="0"/>
              <a:t>, </a:t>
            </a:r>
            <a:r>
              <a:rPr lang="uk-UA" dirty="0" smtClean="0"/>
              <a:t>Англія</a:t>
            </a:r>
            <a:endParaRPr lang="en-GB" dirty="0" smtClean="0"/>
          </a:p>
        </p:txBody>
      </p:sp>
      <p:sp>
        <p:nvSpPr>
          <p:cNvPr id="2355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5373688"/>
            <a:ext cx="5486400" cy="804862"/>
          </a:xfrm>
        </p:spPr>
        <p:txBody>
          <a:bodyPr/>
          <a:lstStyle/>
          <a:p>
            <a:r>
              <a:rPr lang="uk-UA" dirty="0" smtClean="0"/>
              <a:t>Джерело</a:t>
            </a:r>
            <a:r>
              <a:rPr lang="en-GB" dirty="0" smtClean="0"/>
              <a:t>: </a:t>
            </a:r>
            <a:r>
              <a:rPr lang="uk-UA" dirty="0" err="1" smtClean="0"/>
              <a:t>Вікісховище</a:t>
            </a:r>
            <a:r>
              <a:rPr lang="uk-UA" dirty="0" smtClean="0"/>
              <a:t> (</a:t>
            </a:r>
            <a:r>
              <a:rPr lang="en-GB" dirty="0" smtClean="0"/>
              <a:t>Wikimedia Commons</a:t>
            </a:r>
            <a:r>
              <a:rPr lang="uk-UA" dirty="0" smtClean="0"/>
              <a:t>)</a:t>
            </a:r>
            <a:endParaRPr lang="en-GB" dirty="0" smtClean="0"/>
          </a:p>
        </p:txBody>
      </p:sp>
      <p:pic>
        <p:nvPicPr>
          <p:cNvPr id="23555" name="Picture 2" descr="File:Cathédrale Salisbury intérieur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2288" y="1412875"/>
            <a:ext cx="5486400" cy="33147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876056" cy="566738"/>
          </a:xfrm>
        </p:spPr>
        <p:txBody>
          <a:bodyPr/>
          <a:lstStyle/>
          <a:p>
            <a:r>
              <a:rPr lang="uk-UA" dirty="0" smtClean="0"/>
              <a:t>«Мертва натура»</a:t>
            </a:r>
            <a:r>
              <a:rPr lang="en-GB" dirty="0" smtClean="0"/>
              <a:t>, </a:t>
            </a:r>
            <a:r>
              <a:rPr lang="uk-UA" dirty="0" err="1" smtClean="0"/>
              <a:t>Віллем</a:t>
            </a:r>
            <a:r>
              <a:rPr lang="uk-UA" dirty="0" smtClean="0"/>
              <a:t> </a:t>
            </a:r>
            <a:r>
              <a:rPr lang="uk-UA" dirty="0" err="1" smtClean="0"/>
              <a:t>Калф</a:t>
            </a:r>
            <a:r>
              <a:rPr lang="en-GB" dirty="0" smtClean="0"/>
              <a:t>, </a:t>
            </a:r>
            <a:r>
              <a:rPr lang="en-GB" dirty="0" smtClean="0"/>
              <a:t>1660, </a:t>
            </a:r>
            <a:r>
              <a:rPr lang="uk-UA" dirty="0" smtClean="0"/>
              <a:t>Лувр</a:t>
            </a:r>
            <a:endParaRPr lang="en-GB" dirty="0" smtClean="0"/>
          </a:p>
        </p:txBody>
      </p:sp>
      <p:sp>
        <p:nvSpPr>
          <p:cNvPr id="2457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5373688"/>
            <a:ext cx="5486400" cy="804862"/>
          </a:xfrm>
        </p:spPr>
        <p:txBody>
          <a:bodyPr/>
          <a:lstStyle/>
          <a:p>
            <a:r>
              <a:rPr lang="uk-UA" dirty="0"/>
              <a:t>Джерело</a:t>
            </a:r>
            <a:r>
              <a:rPr lang="en-GB" dirty="0"/>
              <a:t>: </a:t>
            </a:r>
            <a:r>
              <a:rPr lang="uk-UA" dirty="0" err="1"/>
              <a:t>Вікісховище</a:t>
            </a:r>
            <a:r>
              <a:rPr lang="uk-UA" dirty="0"/>
              <a:t> (</a:t>
            </a:r>
            <a:r>
              <a:rPr lang="en-GB" dirty="0"/>
              <a:t>Wikimedia Commons</a:t>
            </a:r>
            <a:r>
              <a:rPr lang="uk-UA" dirty="0"/>
              <a:t>)</a:t>
            </a:r>
            <a:endParaRPr lang="en-GB" dirty="0"/>
          </a:p>
        </p:txBody>
      </p:sp>
      <p:pic>
        <p:nvPicPr>
          <p:cNvPr id="24579" name="Picture 4" descr="http://upload.wikimedia.org/wikipedia/commons/c/cb/Willem_Kalf_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851" b="4851"/>
          <a:stretch>
            <a:fillRect/>
          </a:stretch>
        </p:blipFill>
        <p:spPr>
          <a:xfrm>
            <a:off x="1908175" y="1268413"/>
            <a:ext cx="4679950" cy="324008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800" i="1" dirty="0" smtClean="0"/>
              <a:t>«Букет квітів в урні»</a:t>
            </a:r>
            <a:r>
              <a:rPr lang="en-GB" sz="1800" dirty="0" smtClean="0"/>
              <a:t>, </a:t>
            </a:r>
            <a:r>
              <a:rPr lang="en-GB" sz="1800" dirty="0" smtClean="0"/>
              <a:t>1724, </a:t>
            </a:r>
            <a:r>
              <a:rPr lang="ru-RU" sz="1600" dirty="0"/>
              <a:t>Ян </a:t>
            </a:r>
            <a:r>
              <a:rPr lang="ru-RU" sz="1600" dirty="0" err="1"/>
              <a:t>ван</a:t>
            </a:r>
            <a:r>
              <a:rPr lang="ru-RU" sz="1600" dirty="0"/>
              <a:t> </a:t>
            </a:r>
            <a:r>
              <a:rPr lang="ru-RU" sz="1600" dirty="0" err="1" smtClean="0"/>
              <a:t>Хьойсум</a:t>
            </a:r>
            <a:r>
              <a:rPr lang="en-GB" sz="1800" dirty="0" smtClean="0"/>
              <a:t>, </a:t>
            </a:r>
            <a:r>
              <a:rPr lang="uk-UA" sz="1600" dirty="0"/>
              <a:t>Музей мистецтв округу Лос-Анджелес </a:t>
            </a:r>
            <a:r>
              <a:rPr lang="pl-PL" sz="1800" dirty="0" smtClean="0"/>
              <a:t> </a:t>
            </a:r>
            <a:endParaRPr lang="en-GB" sz="1800" dirty="0" smtClean="0"/>
          </a:p>
        </p:txBody>
      </p:sp>
      <p:sp>
        <p:nvSpPr>
          <p:cNvPr id="2560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5373688"/>
            <a:ext cx="5486400" cy="804862"/>
          </a:xfrm>
        </p:spPr>
        <p:txBody>
          <a:bodyPr/>
          <a:lstStyle/>
          <a:p>
            <a:r>
              <a:rPr lang="uk-UA" dirty="0"/>
              <a:t>Джерело</a:t>
            </a:r>
            <a:r>
              <a:rPr lang="en-GB" dirty="0"/>
              <a:t>: </a:t>
            </a:r>
            <a:r>
              <a:rPr lang="uk-UA" dirty="0" err="1"/>
              <a:t>Вікісховище</a:t>
            </a:r>
            <a:r>
              <a:rPr lang="uk-UA" dirty="0"/>
              <a:t> (</a:t>
            </a:r>
            <a:r>
              <a:rPr lang="en-GB" dirty="0"/>
              <a:t>Wikimedia Commons</a:t>
            </a:r>
            <a:r>
              <a:rPr lang="uk-UA" dirty="0"/>
              <a:t>)</a:t>
            </a:r>
            <a:endParaRPr lang="en-GB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196975"/>
            <a:ext cx="33131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800" i="1" dirty="0" smtClean="0"/>
              <a:t>«Мертвий птах»</a:t>
            </a:r>
            <a:r>
              <a:rPr lang="en-GB" sz="1800" dirty="0" smtClean="0"/>
              <a:t>, </a:t>
            </a:r>
            <a:r>
              <a:rPr lang="ru-RU" sz="1600" dirty="0" err="1" smtClean="0"/>
              <a:t>Мельхіор</a:t>
            </a:r>
            <a:r>
              <a:rPr lang="ru-RU" sz="1600" dirty="0" smtClean="0"/>
              <a:t> </a:t>
            </a:r>
            <a:r>
              <a:rPr lang="ru-RU" sz="1600" dirty="0"/>
              <a:t>де </a:t>
            </a:r>
            <a:r>
              <a:rPr lang="ru-RU" sz="1600" dirty="0" err="1" smtClean="0"/>
              <a:t>Хондекутер</a:t>
            </a:r>
            <a:r>
              <a:rPr lang="en-GB" sz="1800" dirty="0" smtClean="0"/>
              <a:t>, </a:t>
            </a:r>
            <a:r>
              <a:rPr lang="pl-PL" sz="1800" dirty="0" smtClean="0"/>
              <a:t>60</a:t>
            </a:r>
            <a:r>
              <a:rPr lang="uk-UA" sz="1800" dirty="0" smtClean="0"/>
              <a:t>-і </a:t>
            </a:r>
            <a:r>
              <a:rPr lang="uk-UA" sz="1800" dirty="0" err="1" smtClean="0"/>
              <a:t>рр</a:t>
            </a:r>
            <a:r>
              <a:rPr lang="pl-PL" sz="1800" dirty="0" smtClean="0"/>
              <a:t>. </a:t>
            </a:r>
            <a:r>
              <a:rPr lang="pl-PL" sz="1800" dirty="0" smtClean="0"/>
              <a:t>XVII </a:t>
            </a:r>
            <a:r>
              <a:rPr lang="uk-UA" sz="1800" dirty="0" smtClean="0"/>
              <a:t>століття</a:t>
            </a:r>
            <a:r>
              <a:rPr lang="en-GB" sz="1800" dirty="0" smtClean="0"/>
              <a:t>, </a:t>
            </a:r>
            <a:r>
              <a:rPr lang="uk-UA" sz="1800" dirty="0" smtClean="0"/>
              <a:t>«</a:t>
            </a:r>
            <a:r>
              <a:rPr lang="uk-UA" sz="1600" dirty="0" smtClean="0"/>
              <a:t>Зібрання </a:t>
            </a:r>
            <a:r>
              <a:rPr lang="uk-UA" sz="1600" dirty="0" err="1" smtClean="0"/>
              <a:t>Воллеса</a:t>
            </a:r>
            <a:r>
              <a:rPr lang="uk-UA" sz="1600" dirty="0" smtClean="0"/>
              <a:t>»</a:t>
            </a:r>
            <a:endParaRPr lang="en-GB" sz="1800" dirty="0" smtClean="0"/>
          </a:p>
        </p:txBody>
      </p:sp>
      <p:sp>
        <p:nvSpPr>
          <p:cNvPr id="26626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mtClean="0"/>
              <a:t>© Wallace Collection</a:t>
            </a: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2286000" y="2274888"/>
            <a:ext cx="47339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2"/>
              </a:rPr>
              <a:t>http://wallacelive.wallacecollection.org/eMuseumPlus?service=direct/1/ResultDetailView/result.inline.lightbox.t1.collection_lightbox.$TspTitleImageLink.link&amp;sp=13&amp;sp=Sartist&amp;sp=SelementList&amp;sp=0&amp;sp=0&amp;sp=999&amp;sp=SdetailView&amp;sp=0&amp;sp=Sdetail&amp;sp=1&amp;sp=T&amp;sp=0&amp;sp=Slightbox_3x4&amp;sp=0&amp;sp=T&amp;sp=2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Дослідження мови є важливим</a:t>
            </a: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4893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uk-UA" b="1" dirty="0" smtClean="0"/>
              <a:t>Поняття/визначення, пов'язані з мистецтвом дають можливість розвитку лексики (словарного набору) мови жестів</a:t>
            </a:r>
            <a:r>
              <a:rPr lang="pl-PL" b="1" dirty="0" smtClean="0"/>
              <a:t>.</a:t>
            </a:r>
            <a:endParaRPr lang="en-GB" b="1" dirty="0" smtClean="0"/>
          </a:p>
          <a:p>
            <a:pPr>
              <a:lnSpc>
                <a:spcPct val="90000"/>
              </a:lnSpc>
            </a:pPr>
            <a:r>
              <a:rPr lang="uk-UA" b="1" dirty="0" smtClean="0"/>
              <a:t>Ці поняття/визначення мають бути записані і доступні для гідів, що працюють з глухими неповносправними і для перекладачів мови жестів, а також для якомога ширшого кола людей</a:t>
            </a:r>
            <a:r>
              <a:rPr lang="pl-PL" b="1" dirty="0" smtClean="0"/>
              <a:t>. </a:t>
            </a:r>
            <a:endParaRPr lang="en-GB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7338"/>
            <a:ext cx="8229600" cy="1354137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Усвідомлення важливості мовних питань</a:t>
            </a:r>
            <a:endParaRPr lang="en-GB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3201988"/>
          </a:xfrm>
        </p:spPr>
        <p:txBody>
          <a:bodyPr/>
          <a:lstStyle/>
          <a:p>
            <a:r>
              <a:rPr lang="uk-UA" b="1" dirty="0" smtClean="0"/>
              <a:t>Важливо, щоб гіди зі здоровим слухом розуміли деякі аспекти</a:t>
            </a:r>
            <a:r>
              <a:rPr lang="pl-PL" b="1" dirty="0" smtClean="0"/>
              <a:t> </a:t>
            </a:r>
            <a:r>
              <a:rPr lang="uk-UA" b="1" dirty="0" smtClean="0"/>
              <a:t>перекладу на мову жестів</a:t>
            </a:r>
            <a:endParaRPr lang="en-GB" b="1" dirty="0" smtClean="0"/>
          </a:p>
          <a:p>
            <a:r>
              <a:rPr lang="uk-UA" b="1" dirty="0" smtClean="0"/>
              <a:t>Важливо</a:t>
            </a:r>
            <a:r>
              <a:rPr lang="pl-PL" b="1" dirty="0" smtClean="0"/>
              <a:t>, </a:t>
            </a:r>
            <a:r>
              <a:rPr lang="uk-UA" b="1" dirty="0" smtClean="0"/>
              <a:t>щоб був контроль як за якістю переказу</a:t>
            </a:r>
            <a:r>
              <a:rPr lang="pl-PL" b="1" dirty="0" smtClean="0"/>
              <a:t>, </a:t>
            </a:r>
            <a:r>
              <a:rPr lang="uk-UA" b="1" dirty="0" smtClean="0"/>
              <a:t>так і за якістю змісту інформації, що передається</a:t>
            </a:r>
            <a:r>
              <a:rPr lang="pl-PL" b="1" dirty="0" smtClean="0"/>
              <a:t>. </a:t>
            </a:r>
            <a:endParaRPr lang="en-GB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1439862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Найкраща практика</a:t>
            </a: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1300"/>
            <a:ext cx="8229600" cy="3344863"/>
          </a:xfrm>
        </p:spPr>
        <p:txBody>
          <a:bodyPr>
            <a:normAutofit fontScale="92500" lnSpcReduction="1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uk-UA" b="1" dirty="0" smtClean="0"/>
              <a:t>На початках публіка не знатиме багатьох ідіограм/знаків</a:t>
            </a:r>
            <a:r>
              <a:rPr lang="pl-PL" b="1" dirty="0" smtClean="0"/>
              <a:t>. </a:t>
            </a:r>
            <a:endParaRPr lang="en-GB" b="1" dirty="0" smtClean="0"/>
          </a:p>
          <a:p>
            <a:r>
              <a:rPr lang="uk-UA" b="1" dirty="0" smtClean="0"/>
              <a:t>Спочатку слід літерувати (проказати по буквах) ім'я або слово за допомогою </a:t>
            </a:r>
            <a:r>
              <a:rPr lang="uk-UA" b="1" dirty="0" smtClean="0">
                <a:solidFill>
                  <a:srgbClr val="FF0000"/>
                </a:solidFill>
              </a:rPr>
              <a:t>дактилограм</a:t>
            </a:r>
            <a:r>
              <a:rPr lang="pl-PL" b="1" dirty="0" smtClean="0"/>
              <a:t>. </a:t>
            </a:r>
            <a:endParaRPr lang="en-GB" b="1" dirty="0" smtClean="0"/>
          </a:p>
          <a:p>
            <a:r>
              <a:rPr lang="uk-UA" b="1" dirty="0" smtClean="0"/>
              <a:t>Згодом введіть ідеограму</a:t>
            </a:r>
            <a:r>
              <a:rPr lang="pl-PL" b="1" dirty="0" smtClean="0"/>
              <a:t>. </a:t>
            </a:r>
            <a:endParaRPr lang="en-GB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3" y="4406900"/>
            <a:ext cx="7984350" cy="1362075"/>
          </a:xfrm>
        </p:spPr>
        <p:txBody>
          <a:bodyPr>
            <a:normAutofit/>
          </a:bodyPr>
          <a:lstStyle/>
          <a:p>
            <a:r>
              <a:rPr lang="uk-UA" cap="none" dirty="0" smtClean="0"/>
              <a:t>ДОСЛІДЖЕННЯ ВИПАДКУ</a:t>
            </a:r>
            <a:r>
              <a:rPr lang="pl-PL" cap="none" dirty="0" smtClean="0"/>
              <a:t> №</a:t>
            </a:r>
            <a:r>
              <a:rPr lang="en-GB" cap="none" dirty="0" smtClean="0"/>
              <a:t> </a:t>
            </a:r>
            <a:r>
              <a:rPr lang="en-GB" cap="none" dirty="0" smtClean="0"/>
              <a:t>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Прізвища митців</a:t>
            </a:r>
            <a:endParaRPr lang="en-GB" sz="4400" b="1" dirty="0" smtClean="0"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Ридаюча жінка</a:t>
            </a:r>
            <a:r>
              <a:rPr lang="en-GB" dirty="0" smtClean="0"/>
              <a:t>, </a:t>
            </a:r>
            <a:r>
              <a:rPr lang="uk-UA" dirty="0" err="1" smtClean="0"/>
              <a:t>Пікассо</a:t>
            </a:r>
            <a:r>
              <a:rPr lang="en-GB" dirty="0" smtClean="0"/>
              <a:t>, </a:t>
            </a:r>
            <a:r>
              <a:rPr lang="en-GB" dirty="0" smtClean="0"/>
              <a:t>1937</a:t>
            </a:r>
          </a:p>
        </p:txBody>
      </p:sp>
      <p:sp>
        <p:nvSpPr>
          <p:cNvPr id="18435" name="Text Placeholder 4"/>
          <p:cNvSpPr>
            <a:spLocks noGrp="1"/>
          </p:cNvSpPr>
          <p:nvPr>
            <p:ph type="body" sz="half" idx="2"/>
          </p:nvPr>
        </p:nvSpPr>
        <p:spPr>
          <a:xfrm>
            <a:off x="1763713" y="5373688"/>
            <a:ext cx="5486400" cy="804862"/>
          </a:xfrm>
        </p:spPr>
        <p:txBody>
          <a:bodyPr/>
          <a:lstStyle/>
          <a:p>
            <a:r>
              <a:rPr lang="en-GB" sz="1000" smtClean="0"/>
              <a:t>© Succession Picasso/DACS 2002</a:t>
            </a: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2286000" y="31051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2"/>
              </a:rPr>
              <a:t>http://www.tate.org.uk/art/artworks/picasso-weeping-woman-t05010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5157788"/>
            <a:ext cx="5486400" cy="566737"/>
          </a:xfrm>
        </p:spPr>
        <p:txBody>
          <a:bodyPr>
            <a:normAutofit fontScale="90000"/>
          </a:bodyPr>
          <a:lstStyle/>
          <a:p>
            <a:r>
              <a:rPr lang="en-GB" sz="1800" i="1" dirty="0" smtClean="0"/>
              <a:t>Self-Portrait as a Deaf Man</a:t>
            </a:r>
            <a:r>
              <a:rPr lang="pl-PL" sz="1800" i="1" dirty="0" smtClean="0"/>
              <a:t> </a:t>
            </a:r>
            <a:r>
              <a:rPr lang="pl-PL" sz="1800" i="1" dirty="0" smtClean="0"/>
              <a:t>[</a:t>
            </a:r>
            <a:r>
              <a:rPr lang="uk-UA" sz="1800" i="1" dirty="0" smtClean="0"/>
              <a:t>Автопортрет глухого</a:t>
            </a:r>
            <a:r>
              <a:rPr lang="pl-PL" sz="1800" i="1" dirty="0" smtClean="0"/>
              <a:t>]</a:t>
            </a:r>
            <a:r>
              <a:rPr lang="en-GB" sz="1800" dirty="0" smtClean="0"/>
              <a:t>, </a:t>
            </a:r>
            <a:r>
              <a:rPr lang="uk-UA" sz="1800" dirty="0" err="1" smtClean="0"/>
              <a:t>бл</a:t>
            </a:r>
            <a:r>
              <a:rPr lang="en-GB" sz="1800" dirty="0" smtClean="0"/>
              <a:t>.1775</a:t>
            </a:r>
            <a:r>
              <a:rPr lang="en-GB" sz="1800" dirty="0" smtClean="0"/>
              <a:t>, </a:t>
            </a:r>
            <a:r>
              <a:rPr lang="uk-UA" sz="1800" dirty="0" smtClean="0"/>
              <a:t>Сер </a:t>
            </a:r>
            <a:r>
              <a:rPr lang="uk-UA" sz="1800" dirty="0" err="1" smtClean="0"/>
              <a:t>Джошуа</a:t>
            </a:r>
            <a:r>
              <a:rPr lang="uk-UA" sz="1800" dirty="0" smtClean="0"/>
              <a:t> </a:t>
            </a:r>
            <a:r>
              <a:rPr lang="uk-UA" sz="1800" dirty="0" err="1" smtClean="0"/>
              <a:t>Рейнольдс</a:t>
            </a:r>
            <a:r>
              <a:rPr lang="en-GB" sz="1800" dirty="0" smtClean="0"/>
              <a:t>, </a:t>
            </a:r>
            <a:r>
              <a:rPr lang="uk-UA" sz="1800" dirty="0" smtClean="0"/>
              <a:t>«</a:t>
            </a:r>
            <a:r>
              <a:rPr lang="uk-UA" sz="1800" dirty="0" err="1" smtClean="0"/>
              <a:t>Тейт</a:t>
            </a:r>
            <a:r>
              <a:rPr lang="uk-UA" sz="1800" dirty="0" smtClean="0"/>
              <a:t>»</a:t>
            </a:r>
            <a:endParaRPr lang="en-GB" sz="1800" dirty="0" smtClean="0"/>
          </a:p>
        </p:txBody>
      </p:sp>
      <p:sp>
        <p:nvSpPr>
          <p:cNvPr id="1945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05488"/>
            <a:ext cx="5486400" cy="366712"/>
          </a:xfrm>
        </p:spPr>
        <p:txBody>
          <a:bodyPr/>
          <a:lstStyle/>
          <a:p>
            <a:r>
              <a:rPr lang="en-GB" smtClean="0"/>
              <a:t>© Tate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86000" y="31051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2"/>
              </a:rPr>
              <a:t>https://www.tate.org.uk/art/artworks/reynolds-self-portrait-as-a-deaf-man-n04505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800" i="1" dirty="0" smtClean="0"/>
              <a:t>Автопортрет без вуха</a:t>
            </a:r>
            <a:r>
              <a:rPr lang="en-GB" sz="1800" dirty="0" smtClean="0"/>
              <a:t>, </a:t>
            </a:r>
            <a:r>
              <a:rPr lang="en-GB" sz="1800" dirty="0" smtClean="0"/>
              <a:t>1889, </a:t>
            </a:r>
            <a:r>
              <a:rPr lang="uk-UA" sz="1800" dirty="0" err="1" smtClean="0"/>
              <a:t>Вінцент</a:t>
            </a:r>
            <a:r>
              <a:rPr lang="uk-UA" sz="1800" dirty="0" smtClean="0"/>
              <a:t> Ван </a:t>
            </a:r>
            <a:r>
              <a:rPr lang="uk-UA" sz="1800" dirty="0" err="1" smtClean="0"/>
              <a:t>Гог</a:t>
            </a:r>
            <a:r>
              <a:rPr lang="en-GB" sz="1800" dirty="0" smtClean="0"/>
              <a:t>, </a:t>
            </a:r>
            <a:r>
              <a:rPr lang="uk-UA" sz="1800" dirty="0" smtClean="0"/>
              <a:t>Галерея мистецтв «</a:t>
            </a:r>
            <a:r>
              <a:rPr lang="en-GB" sz="1800" dirty="0" err="1" smtClean="0"/>
              <a:t>Courtauld</a:t>
            </a:r>
            <a:r>
              <a:rPr lang="en-GB" sz="1800" dirty="0" smtClean="0"/>
              <a:t> Gallery</a:t>
            </a:r>
            <a:r>
              <a:rPr lang="uk-UA" sz="1800" dirty="0" smtClean="0"/>
              <a:t>»</a:t>
            </a:r>
            <a:r>
              <a:rPr lang="en-GB" sz="1800" dirty="0" smtClean="0"/>
              <a:t>, </a:t>
            </a:r>
            <a:r>
              <a:rPr lang="uk-UA" sz="1800" dirty="0" smtClean="0"/>
              <a:t>Лондон</a:t>
            </a:r>
            <a:endParaRPr lang="en-GB" sz="1800" dirty="0" smtClean="0"/>
          </a:p>
        </p:txBody>
      </p:sp>
      <p:sp>
        <p:nvSpPr>
          <p:cNvPr id="2048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5373688"/>
            <a:ext cx="5486400" cy="804862"/>
          </a:xfrm>
        </p:spPr>
        <p:txBody>
          <a:bodyPr/>
          <a:lstStyle/>
          <a:p>
            <a:r>
              <a:rPr lang="en-GB" dirty="0" smtClean="0"/>
              <a:t>© </a:t>
            </a:r>
            <a:r>
              <a:rPr lang="en-GB" dirty="0" err="1" smtClean="0"/>
              <a:t>Courtauld</a:t>
            </a:r>
            <a:r>
              <a:rPr lang="en-GB" dirty="0" smtClean="0"/>
              <a:t> Gallery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86000" y="3105150"/>
            <a:ext cx="457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2"/>
              </a:rPr>
              <a:t>http://www.courtauld.aok.uk/gallery/collections/paintings/imppostimp/vangogh.shtml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cap="none" dirty="0" smtClean="0"/>
              <a:t>ДОСЛІДЖЕННЯ ВИПАДКУ</a:t>
            </a:r>
            <a:r>
              <a:rPr lang="pl-PL" cap="none" dirty="0" smtClean="0"/>
              <a:t> №</a:t>
            </a:r>
            <a:r>
              <a:rPr lang="en-GB" cap="none" dirty="0" smtClean="0"/>
              <a:t> </a:t>
            </a:r>
            <a:r>
              <a:rPr lang="en-GB" cap="none" dirty="0" smtClean="0"/>
              <a:t>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uk-UA" sz="4400" b="1" dirty="0" smtClean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Періоди та поняття/визначення у мистецтві</a:t>
            </a:r>
            <a:endParaRPr lang="en-GB" sz="4400" b="1" dirty="0" smtClean="0"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309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Зустріч 4: 11.03.2014</vt:lpstr>
      <vt:lpstr>Дослідження мови є важливим</vt:lpstr>
      <vt:lpstr>Усвідомлення важливості мовних питань</vt:lpstr>
      <vt:lpstr>Найкраща практика</vt:lpstr>
      <vt:lpstr>ДОСЛІДЖЕННЯ ВИПАДКУ № 1</vt:lpstr>
      <vt:lpstr>Ридаюча жінка, Пікассо, 1937</vt:lpstr>
      <vt:lpstr>Self-Portrait as a Deaf Man [Автопортрет глухого], бл.1775, Сер Джошуа Рейнольдс, «Тейт»</vt:lpstr>
      <vt:lpstr>Автопортрет без вуха, 1889, Вінцент Ван Гог, Галерея мистецтв «Courtauld Gallery», Лондон</vt:lpstr>
      <vt:lpstr>ДОСЛІДЖЕННЯ ВИПАДКУ № 2</vt:lpstr>
      <vt:lpstr>Кларнет і пляшка рому на каміні, Жорж Брак, 1911 </vt:lpstr>
      <vt:lpstr>Готичний неф кафедрального собору у Солсбері, Англія</vt:lpstr>
      <vt:lpstr>«Мертва натура», Віллем Калф, 1660, Лувр</vt:lpstr>
      <vt:lpstr>«Букет квітів в урні», 1724, Ян ван Хьойсум, Музей мистецтв округу Лос-Анджелес  </vt:lpstr>
      <vt:lpstr>«Мертвий птах», Мельхіор де Хондекутер, 60-і рр. XVII століття, «Зібрання Воллеса»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Іванко</cp:lastModifiedBy>
  <cp:revision>31</cp:revision>
  <dcterms:created xsi:type="dcterms:W3CDTF">2014-03-04T22:29:41Z</dcterms:created>
  <dcterms:modified xsi:type="dcterms:W3CDTF">2014-03-10T18:51:13Z</dcterms:modified>
</cp:coreProperties>
</file>