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66" r:id="rId5"/>
    <p:sldId id="272" r:id="rId6"/>
    <p:sldId id="262" r:id="rId7"/>
    <p:sldId id="267" r:id="rId8"/>
    <p:sldId id="264" r:id="rId9"/>
    <p:sldId id="268" r:id="rId10"/>
    <p:sldId id="258" r:id="rId11"/>
    <p:sldId id="265" r:id="rId12"/>
    <p:sldId id="269" r:id="rId13"/>
    <p:sldId id="270" r:id="rId14"/>
    <p:sldId id="271" r:id="rId15"/>
    <p:sldId id="275" r:id="rId16"/>
    <p:sldId id="273" r:id="rId17"/>
    <p:sldId id="274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161" autoAdjust="0"/>
    <p:restoredTop sz="94611" autoAdjust="0"/>
  </p:normalViewPr>
  <p:slideViewPr>
    <p:cSldViewPr>
      <p:cViewPr>
        <p:scale>
          <a:sx n="75" d="100"/>
          <a:sy n="75" d="100"/>
        </p:scale>
        <p:origin x="-1579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A7E16-AE96-4AED-BE9D-E24EA075F6CB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579F9-CAE8-42FF-9D36-D01DC1A885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5E260-959D-457D-8A68-932485476CDF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68201-85D0-4B85-83DD-5BB54CE440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B7B02-9626-421A-A0EF-80E3E5C5E4FE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67792-74C1-4A75-B468-1F1ECCBEC4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66087-2322-4E23-B61C-F2C29AC3C0D4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0867D-26EC-47F1-BD7F-1F4B702C25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9B229-78D8-445A-9ECA-5D01384AE046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1C5F5-F2BE-4663-B884-00182ABAE5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C577-DBCD-476A-8C14-C920585B5EDB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5810F-10C2-44E4-A409-1C385BCA9D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4847D-840F-4D47-9AEE-7771B3C4585C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4302-92A3-4F42-8A86-7187931C74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54E97-7C60-48E3-BDA9-C0AEE958C68B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D482C-5A59-431A-8F6B-BB1DA28144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8C5DD-9CF6-4931-A6D6-2E1F2E14F5C4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E70A0-D9AA-438B-BF1C-DA60C65B92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D9464-91DE-44E7-ABCB-ADD5AADA56CB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E79C-9191-4CD2-B4A6-2B263F0275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BD79A-3574-4AA1-A70F-5DBDA6CC7D3E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149E9-F323-4F55-B0FE-A4BC47F0D1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AEE8BC-718A-454D-A02E-987E2C3B347F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1D7B48-2B63-49BF-9A37-3D08492B31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-315913"/>
            <a:ext cx="9131300" cy="687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1188" y="1628775"/>
            <a:ext cx="7918450" cy="20193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Допомагаючи</a:t>
            </a: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музеям</a:t>
            </a: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почути </a:t>
            </a: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глухих людей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4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03350" y="3860800"/>
            <a:ext cx="6400800" cy="1752600"/>
          </a:xfrm>
        </p:spPr>
        <p:txBody>
          <a:bodyPr rtlCol="0">
            <a:normAutofit fontScale="70000" lnSpcReduction="20000"/>
          </a:bodyPr>
          <a:lstStyle/>
          <a:p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Серена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Кант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Регіональний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музей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Стальовій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Волі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10.03.2014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0"/>
            <a:ext cx="91313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uk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Ким </a:t>
            </a:r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 </a:t>
            </a:r>
            <a:r>
              <a:rPr lang="uk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глухі </a:t>
            </a:r>
            <a:endParaRPr lang="uk-UA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екскурсанти/відвідувачі </a:t>
            </a:r>
            <a:r>
              <a:rPr lang="uk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музеїв</a:t>
            </a: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0"/>
            <a:ext cx="91313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92" y="1600200"/>
            <a:ext cx="819041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Особи, котрі використовують мову жестів, віддають перевагу заходам, що проводяться цією мовою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9" name="Picture 2" descr="C:\Users\Andrew\AppData\Local\Microsoft\Windows\Temporary Internet Files\Content.IE5\71Y6AHOX\MC90008908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2924175"/>
            <a:ext cx="2808287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5602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598487"/>
          </a:xfrm>
        </p:spPr>
        <p:txBody>
          <a:bodyPr/>
          <a:lstStyle/>
          <a:p>
            <a:pPr eaLnBrk="1" hangingPunct="1"/>
            <a:r>
              <a:rPr lang="en-GB" smtClean="0"/>
              <a:t> </a:t>
            </a:r>
          </a:p>
        </p:txBody>
      </p:sp>
      <p:sp>
        <p:nvSpPr>
          <p:cNvPr id="25603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GB" dirty="0" smtClean="0"/>
          </a:p>
          <a:p>
            <a:pPr marL="0" indent="0" eaLnBrk="1" hangingPunct="1">
              <a:buFont typeface="Arial" charset="0"/>
              <a:buNone/>
            </a:pPr>
            <a:endParaRPr lang="en-GB" dirty="0" smtClean="0"/>
          </a:p>
          <a:p>
            <a:pPr marL="0" indent="0">
              <a:buNone/>
            </a:pPr>
            <a:r>
              <a:rPr lang="uk-UA" b="1" dirty="0"/>
              <a:t>Мовно-жестова система</a:t>
            </a:r>
            <a:r>
              <a:rPr lang="en-GB" b="1" dirty="0"/>
              <a:t> (</a:t>
            </a:r>
            <a:r>
              <a:rPr lang="uk-UA" b="1" dirty="0"/>
              <a:t>МЖС</a:t>
            </a:r>
            <a:r>
              <a:rPr lang="en-GB" b="1" dirty="0"/>
              <a:t>)</a:t>
            </a:r>
          </a:p>
          <a:p>
            <a:pPr marL="0" indent="0" eaLnBrk="1" hangingPunct="1">
              <a:buFont typeface="Arial" charset="0"/>
              <a:buNone/>
            </a:pPr>
            <a:endParaRPr lang="en-GB" b="1" dirty="0" smtClean="0"/>
          </a:p>
          <a:p>
            <a:pPr marL="0" indent="0" eaLnBrk="1" hangingPunct="1">
              <a:buFont typeface="Arial" charset="0"/>
              <a:buNone/>
            </a:pPr>
            <a:r>
              <a:rPr lang="en-GB" b="1" i="1" dirty="0" smtClean="0"/>
              <a:t>Sign Supported English (SSE)</a:t>
            </a:r>
          </a:p>
          <a:p>
            <a:pPr marL="0" indent="0" eaLnBrk="1" hangingPunct="1">
              <a:buFont typeface="Arial" charset="0"/>
              <a:buNone/>
            </a:pPr>
            <a:endParaRPr lang="en-GB" b="1" i="1" dirty="0" smtClean="0"/>
          </a:p>
          <a:p>
            <a:pPr marL="0" indent="0" eaLnBrk="1" hangingPunct="1">
              <a:buFont typeface="Arial" charset="0"/>
              <a:buNone/>
            </a:pPr>
            <a:endParaRPr lang="en-GB" b="1" i="1" dirty="0" smtClean="0"/>
          </a:p>
          <a:p>
            <a:pPr marL="0" indent="0" eaLnBrk="1" hangingPunct="1">
              <a:buFont typeface="Arial" charset="0"/>
              <a:buNone/>
            </a:pPr>
            <a:endParaRPr lang="en-GB" dirty="0" smtClean="0"/>
          </a:p>
          <a:p>
            <a:pPr marL="0" indent="0" eaLnBrk="1" hangingPunct="1">
              <a:buFont typeface="Arial" charset="0"/>
              <a:buNone/>
            </a:pPr>
            <a:endParaRPr lang="en-GB" dirty="0" smtClean="0"/>
          </a:p>
        </p:txBody>
      </p:sp>
      <p:sp>
        <p:nvSpPr>
          <p:cNvPr id="25604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</a:t>
            </a:r>
          </a:p>
        </p:txBody>
      </p:sp>
      <p:sp>
        <p:nvSpPr>
          <p:cNvPr id="25605" name="Content Placeholder 7"/>
          <p:cNvSpPr>
            <a:spLocks noGrp="1"/>
          </p:cNvSpPr>
          <p:nvPr>
            <p:ph sz="quarter" idx="4"/>
          </p:nvPr>
        </p:nvSpPr>
        <p:spPr>
          <a:xfrm>
            <a:off x="4716463" y="2133600"/>
            <a:ext cx="4041775" cy="39512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GB" dirty="0" smtClean="0"/>
          </a:p>
          <a:p>
            <a:pPr marL="0" indent="0" eaLnBrk="1" hangingPunct="1">
              <a:buFont typeface="Arial" charset="0"/>
              <a:buNone/>
            </a:pPr>
            <a:endParaRPr lang="en-GB" dirty="0" smtClean="0"/>
          </a:p>
          <a:p>
            <a:pPr marL="0" indent="0">
              <a:buNone/>
            </a:pPr>
            <a:r>
              <a:rPr lang="uk-UA" b="1" dirty="0"/>
              <a:t>Польська мова жестів</a:t>
            </a:r>
            <a:endParaRPr lang="en-GB" b="1" dirty="0"/>
          </a:p>
          <a:p>
            <a:pPr marL="0" indent="0">
              <a:buNone/>
            </a:pPr>
            <a:r>
              <a:rPr lang="en-GB" b="1" dirty="0"/>
              <a:t>(</a:t>
            </a:r>
            <a:r>
              <a:rPr lang="uk-UA" b="1" dirty="0"/>
              <a:t>ПМЖ</a:t>
            </a:r>
            <a:r>
              <a:rPr lang="en-GB" b="1" dirty="0"/>
              <a:t>)</a:t>
            </a:r>
          </a:p>
          <a:p>
            <a:pPr marL="0" indent="0" eaLnBrk="1" hangingPunct="1">
              <a:buFont typeface="Arial" charset="0"/>
              <a:buNone/>
            </a:pPr>
            <a:endParaRPr lang="en-GB" b="1" dirty="0" smtClean="0"/>
          </a:p>
          <a:p>
            <a:pPr marL="0" indent="0" eaLnBrk="1" hangingPunct="1">
              <a:buFont typeface="Arial" charset="0"/>
              <a:buNone/>
            </a:pPr>
            <a:r>
              <a:rPr lang="en-GB" b="1" i="1" dirty="0" smtClean="0"/>
              <a:t>British Sign Language (BSL</a:t>
            </a:r>
            <a:r>
              <a:rPr lang="en-GB" b="1" i="1" dirty="0" smtClean="0"/>
              <a:t>) – </a:t>
            </a:r>
            <a:r>
              <a:rPr lang="uk-UA" b="1" i="1" dirty="0" smtClean="0"/>
              <a:t>Британська мова жестів (БМЖ)</a:t>
            </a:r>
            <a:endParaRPr lang="en-GB" b="1" i="1" dirty="0" smtClean="0"/>
          </a:p>
          <a:p>
            <a:pPr marL="0" indent="0" eaLnBrk="1" hangingPunct="1">
              <a:buFont typeface="Arial" charset="0"/>
              <a:buNone/>
            </a:pPr>
            <a:endParaRPr lang="en-GB" b="1" dirty="0" smtClean="0"/>
          </a:p>
          <a:p>
            <a:pPr marL="0" indent="0" eaLnBrk="1" hangingPunct="1">
              <a:buFont typeface="Arial" charset="0"/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Глухі, що не користуються мовою жестів можуть потребувати допоміжних пристроїв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i/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підтримки губника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lipspeaker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6325" y="3573463"/>
            <a:ext cx="37147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573463"/>
            <a:ext cx="3678237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 idx="4294967295"/>
          </p:nvPr>
        </p:nvSpPr>
        <p:spPr>
          <a:xfrm>
            <a:off x="457200" y="1268413"/>
            <a:ext cx="8075240" cy="1081087"/>
          </a:xfrm>
        </p:spPr>
        <p:txBody>
          <a:bodyPr/>
          <a:lstStyle/>
          <a:p>
            <a:pPr eaLnBrk="1" hangingPunct="1"/>
            <a:r>
              <a:rPr lang="uk-UA" sz="4000" b="1" dirty="0" smtClean="0"/>
              <a:t>Нова технологія </a:t>
            </a:r>
            <a:r>
              <a:rPr lang="en-GB" sz="4000" b="1" dirty="0" smtClean="0"/>
              <a:t>– </a:t>
            </a: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uk-UA" sz="4000" b="1" dirty="0" smtClean="0"/>
              <a:t>написи «наживо»</a:t>
            </a:r>
            <a:endParaRPr lang="en-GB" sz="4000" b="1" dirty="0" smtClean="0"/>
          </a:p>
        </p:txBody>
      </p:sp>
      <p:sp>
        <p:nvSpPr>
          <p:cNvPr id="27650" name="Content Placeholder 4"/>
          <p:cNvSpPr>
            <a:spLocks noGrp="1"/>
          </p:cNvSpPr>
          <p:nvPr>
            <p:ph idx="4294967295"/>
          </p:nvPr>
        </p:nvSpPr>
        <p:spPr>
          <a:xfrm>
            <a:off x="457200" y="2420938"/>
            <a:ext cx="8229600" cy="37052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GB" dirty="0" smtClean="0"/>
          </a:p>
          <a:p>
            <a:pPr marL="0" indent="0" eaLnBrk="1" hangingPunct="1">
              <a:buFont typeface="Arial" charset="0"/>
              <a:buNone/>
            </a:pPr>
            <a:endParaRPr lang="en-GB" dirty="0" smtClean="0"/>
          </a:p>
          <a:p>
            <a:pPr marL="0" indent="0" eaLnBrk="1" hangingPunct="1">
              <a:buFont typeface="Arial" charset="0"/>
              <a:buNone/>
            </a:pPr>
            <a:endParaRPr lang="en-GB" dirty="0" smtClean="0"/>
          </a:p>
          <a:p>
            <a:pPr marL="0" indent="0" eaLnBrk="1" hangingPunct="1">
              <a:buFont typeface="Arial" charset="0"/>
              <a:buNone/>
            </a:pPr>
            <a:endParaRPr lang="en-GB" dirty="0" smtClean="0"/>
          </a:p>
          <a:p>
            <a:pPr marL="0" indent="0" eaLnBrk="1" hangingPunct="1">
              <a:buFont typeface="Arial" charset="0"/>
              <a:buNone/>
            </a:pPr>
            <a:endParaRPr lang="en-GB" dirty="0" smtClean="0"/>
          </a:p>
          <a:p>
            <a:pPr marL="0" indent="0" eaLnBrk="1" hangingPunct="1">
              <a:buFont typeface="Arial" charset="0"/>
              <a:buNone/>
            </a:pPr>
            <a:endParaRPr lang="en-GB" sz="1000" dirty="0" smtClean="0"/>
          </a:p>
          <a:p>
            <a:pPr marL="0" indent="0" eaLnBrk="1" hangingPunct="1">
              <a:buFont typeface="Arial" charset="0"/>
              <a:buNone/>
            </a:pPr>
            <a:endParaRPr lang="en-GB" sz="1000" dirty="0" smtClean="0"/>
          </a:p>
          <a:p>
            <a:pPr marL="0" indent="0" eaLnBrk="1" hangingPunct="1">
              <a:buFont typeface="Arial" charset="0"/>
              <a:buNone/>
            </a:pPr>
            <a:endParaRPr lang="en-GB" sz="1000" dirty="0" smtClean="0"/>
          </a:p>
          <a:p>
            <a:pPr marL="0" indent="0" eaLnBrk="1" hangingPunct="1">
              <a:buFont typeface="Arial" charset="0"/>
              <a:buNone/>
            </a:pPr>
            <a:r>
              <a:rPr lang="pl-PL" sz="1000" dirty="0" smtClean="0"/>
              <a:t>Z podziękowaniami dla</a:t>
            </a:r>
            <a:r>
              <a:rPr lang="en-GB" sz="1000" dirty="0" smtClean="0"/>
              <a:t> Richard</a:t>
            </a:r>
            <a:r>
              <a:rPr lang="pl-PL" sz="1000" dirty="0" smtClean="0"/>
              <a:t>a</a:t>
            </a:r>
            <a:r>
              <a:rPr lang="en-GB" sz="1000" dirty="0" smtClean="0"/>
              <a:t> Turner</a:t>
            </a:r>
            <a:r>
              <a:rPr lang="pl-PL" sz="1000" dirty="0" smtClean="0"/>
              <a:t>a</a:t>
            </a:r>
            <a:endParaRPr lang="en-GB" sz="1000" dirty="0" smtClean="0"/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349500"/>
            <a:ext cx="432117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sz="2800" b="1" dirty="0"/>
              <a:t>Багато людей віддає перевагу поєднанню різних методів комунікації</a:t>
            </a:r>
            <a:r>
              <a:rPr lang="pl-PL" sz="2800" b="1" dirty="0"/>
              <a:t>: </a:t>
            </a:r>
            <a:r>
              <a:rPr lang="uk-UA" sz="2800" b="1" dirty="0"/>
              <a:t>читання по губам і мова жестів використовуються разом</a:t>
            </a:r>
            <a:r>
              <a:rPr lang="pl-PL" sz="2800" b="1" dirty="0"/>
              <a:t> </a:t>
            </a:r>
            <a:r>
              <a:rPr lang="uk-UA" sz="2800" b="1" dirty="0"/>
              <a:t>або фоножести</a:t>
            </a:r>
            <a:r>
              <a:rPr lang="pl-PL" sz="2800" b="1" dirty="0"/>
              <a:t> (</a:t>
            </a:r>
            <a:r>
              <a:rPr lang="pl-PL" sz="2800" b="1" i="1" dirty="0" err="1"/>
              <a:t>cued</a:t>
            </a:r>
            <a:r>
              <a:rPr lang="pl-PL" sz="2800" b="1" i="1" dirty="0"/>
              <a:t> speech</a:t>
            </a:r>
            <a:r>
              <a:rPr lang="pl-PL" sz="2800" b="1" dirty="0"/>
              <a:t>)</a:t>
            </a:r>
          </a:p>
          <a:p>
            <a:pPr marL="0" indent="0" algn="ctr">
              <a:buNone/>
            </a:pPr>
            <a:endParaRPr lang="pl-PL" sz="2800" b="1" dirty="0"/>
          </a:p>
          <a:p>
            <a:pPr marL="0" indent="0" algn="ctr">
              <a:buNone/>
            </a:pPr>
            <a:r>
              <a:rPr lang="uk-UA" sz="2800" b="1" dirty="0"/>
              <a:t>Використання написів допомагає всім</a:t>
            </a:r>
            <a:r>
              <a:rPr lang="pl-PL" sz="2800" b="1" dirty="0"/>
              <a:t> – </a:t>
            </a:r>
            <a:r>
              <a:rPr lang="uk-UA" sz="2800" b="1" dirty="0"/>
              <a:t>наприклад, легкі для підготовки резюме, що містять ключові </a:t>
            </a:r>
            <a:r>
              <a:rPr lang="uk-UA" sz="2800" b="1" dirty="0" smtClean="0"/>
              <a:t>слова</a:t>
            </a:r>
            <a:endParaRPr lang="pl-PL" sz="2800" b="1" dirty="0" smtClean="0"/>
          </a:p>
          <a:p>
            <a:pPr marL="0" indent="0" algn="ctr" eaLnBrk="1" hangingPunct="1">
              <a:buFont typeface="Arial" charset="0"/>
              <a:buNone/>
            </a:pPr>
            <a:endParaRPr lang="pl-PL" sz="2800" b="1" dirty="0" smtClean="0"/>
          </a:p>
          <a:p>
            <a:pPr marL="0" indent="0" algn="ctr" eaLnBrk="1" hangingPunct="1">
              <a:buFont typeface="Arial" charset="0"/>
              <a:buNone/>
            </a:pPr>
            <a:endParaRPr lang="en-GB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Підсумок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uk-UA" sz="2800" b="1" dirty="0"/>
              <a:t>Щоб провести вдалий захід, слід</a:t>
            </a:r>
            <a:r>
              <a:rPr lang="pl-PL" sz="2800" b="1" dirty="0"/>
              <a:t> </a:t>
            </a:r>
            <a:r>
              <a:rPr lang="uk-UA" sz="2800" b="1" dirty="0"/>
              <a:t>зрозуміти різнорідність групи глухих осіб</a:t>
            </a:r>
            <a:r>
              <a:rPr lang="pl-PL" sz="2800" b="1" dirty="0"/>
              <a:t> </a:t>
            </a:r>
          </a:p>
          <a:p>
            <a:r>
              <a:rPr lang="uk-UA" sz="2800" b="1" i="1" dirty="0"/>
              <a:t>Чим більше видів допомоги</a:t>
            </a:r>
            <a:r>
              <a:rPr lang="pl-PL" sz="2800" b="1" i="1" dirty="0"/>
              <a:t> </a:t>
            </a:r>
            <a:r>
              <a:rPr lang="uk-UA" sz="2800" b="1" i="1" dirty="0"/>
              <a:t>використовуєте</a:t>
            </a:r>
            <a:r>
              <a:rPr lang="pl-PL" sz="2800" b="1" i="1" dirty="0"/>
              <a:t>, </a:t>
            </a:r>
            <a:r>
              <a:rPr lang="uk-UA" sz="2800" b="1" i="1" dirty="0"/>
              <a:t>тим більше осіб</a:t>
            </a:r>
            <a:r>
              <a:rPr lang="pl-PL" sz="2800" b="1" i="1" dirty="0"/>
              <a:t> </a:t>
            </a:r>
            <a:r>
              <a:rPr lang="uk-UA" sz="2800" b="1" i="1" dirty="0"/>
              <a:t>зрозуміє зміст</a:t>
            </a:r>
            <a:r>
              <a:rPr lang="pl-PL" sz="2800" b="1" i="1" dirty="0"/>
              <a:t> i </a:t>
            </a:r>
            <a:r>
              <a:rPr lang="uk-UA" sz="2800" b="1" i="1" dirty="0"/>
              <a:t>черпатиме радість з участі у заході</a:t>
            </a:r>
            <a:endParaRPr lang="pl-PL" sz="2800" b="1" i="1" dirty="0"/>
          </a:p>
          <a:p>
            <a:r>
              <a:rPr lang="uk-UA" sz="2800" b="1" dirty="0"/>
              <a:t>Чим більше методів допомоги використовуєте</a:t>
            </a:r>
            <a:r>
              <a:rPr lang="pl-PL" sz="2800" b="1" dirty="0"/>
              <a:t>,</a:t>
            </a:r>
            <a:r>
              <a:rPr lang="uk-UA" sz="2800" b="1" dirty="0"/>
              <a:t> тим більша група адресатів вас «почує»</a:t>
            </a:r>
            <a:r>
              <a:rPr lang="pl-PL" sz="2800" b="1" dirty="0"/>
              <a:t>.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Ідентифікація бар'єрів доступу</a:t>
            </a:r>
            <a:endParaRPr lang="en-GB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22" name="Subtitle 4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uk-UA" b="1" dirty="0" smtClean="0">
                <a:solidFill>
                  <a:srgbClr val="898989"/>
                </a:solidFill>
              </a:rPr>
              <a:t>Фізичні</a:t>
            </a:r>
            <a:r>
              <a:rPr lang="pl-PL" b="1" dirty="0" smtClean="0">
                <a:solidFill>
                  <a:srgbClr val="898989"/>
                </a:solidFill>
              </a:rPr>
              <a:t>, </a:t>
            </a:r>
            <a:r>
              <a:rPr lang="uk-UA" b="1" dirty="0" smtClean="0">
                <a:solidFill>
                  <a:srgbClr val="898989"/>
                </a:solidFill>
              </a:rPr>
              <a:t>інтелектуальні та соціально-економічні бар'єри доступу</a:t>
            </a:r>
            <a:endParaRPr lang="pl-PL" b="1" dirty="0" smtClean="0">
              <a:solidFill>
                <a:srgbClr val="898989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GB" b="1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5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uk-UA" sz="2800" b="1" dirty="0" smtClean="0"/>
              <a:t>Традиційні музеї</a:t>
            </a:r>
          </a:p>
          <a:p>
            <a:pPr marL="0" indent="0" eaLnBrk="1" hangingPunct="1">
              <a:buFont typeface="Arial" charset="0"/>
              <a:buNone/>
            </a:pPr>
            <a:endParaRPr lang="en-GB" sz="2800" b="1" dirty="0" smtClean="0"/>
          </a:p>
          <a:p>
            <a:pPr marL="0" indent="0" eaLnBrk="1" hangingPunct="1">
              <a:buFont typeface="Arial" charset="0"/>
              <a:buNone/>
            </a:pPr>
            <a:endParaRPr lang="en-GB" sz="2800" b="1" dirty="0" smtClean="0"/>
          </a:p>
          <a:p>
            <a:pPr marL="0" indent="0" eaLnBrk="1" hangingPunct="1">
              <a:buFont typeface="Arial" charset="0"/>
              <a:buNone/>
            </a:pPr>
            <a:endParaRPr lang="en-GB" sz="2800" b="1" dirty="0" smtClean="0"/>
          </a:p>
          <a:p>
            <a:pPr marL="0" indent="0" eaLnBrk="1" hangingPunct="1">
              <a:buFont typeface="Arial" charset="0"/>
              <a:buNone/>
            </a:pPr>
            <a:endParaRPr lang="en-GB" sz="2800" b="1" dirty="0" smtClean="0"/>
          </a:p>
          <a:p>
            <a:pPr marL="0" indent="0" eaLnBrk="1" hangingPunct="1">
              <a:buNone/>
            </a:pPr>
            <a:r>
              <a:rPr lang="uk-UA" sz="2800" b="1" dirty="0" smtClean="0"/>
              <a:t>Музеї: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uk-UA" sz="2800" b="1" dirty="0" smtClean="0"/>
              <a:t>в </a:t>
            </a:r>
            <a:r>
              <a:rPr lang="uk-UA" sz="2800" b="1" dirty="0" err="1"/>
              <a:t>Челмсфорд</a:t>
            </a:r>
            <a:r>
              <a:rPr lang="en-GB" sz="2800" b="1" dirty="0" smtClean="0"/>
              <a:t> 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i </a:t>
            </a:r>
            <a:r>
              <a:rPr lang="uk-UA" sz="2800" b="1" dirty="0" smtClean="0"/>
              <a:t>в</a:t>
            </a:r>
            <a:r>
              <a:rPr lang="pl-PL" sz="2800" b="1" dirty="0" smtClean="0"/>
              <a:t> </a:t>
            </a:r>
            <a:r>
              <a:rPr lang="vi-VN" sz="2800" b="1" dirty="0"/>
              <a:t>Е́ссекс</a:t>
            </a:r>
            <a:r>
              <a:rPr lang="vi-VN" sz="2800" dirty="0"/>
              <a:t> </a:t>
            </a:r>
            <a:endParaRPr lang="en-GB" sz="2800" b="1" dirty="0" smtClean="0"/>
          </a:p>
        </p:txBody>
      </p:sp>
      <p:sp>
        <p:nvSpPr>
          <p:cNvPr id="31746" name="Content Placeholder 6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eaLnBrk="1" hangingPunct="1"/>
            <a:endParaRPr lang="en-GB" sz="2800" smtClean="0"/>
          </a:p>
        </p:txBody>
      </p:sp>
      <p:pic>
        <p:nvPicPr>
          <p:cNvPr id="31747" name="Picture 3" descr="C:\Users\Andrew\AppData\Local\Microsoft\Windows\Temporary Internet Files\Content.IE5\71Y6AHOX\Photo01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00213"/>
            <a:ext cx="395605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0"/>
            <a:ext cx="91313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Placeholder 2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Англосаксонська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пряжка </a:t>
            </a:r>
            <a:endParaRPr lang="en-GB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r>
              <a:rPr lang="pl-PL" b="1" dirty="0" smtClean="0">
                <a:solidFill>
                  <a:srgbClr val="FF0000"/>
                </a:solidFill>
              </a:rPr>
              <a:t>ok</a:t>
            </a:r>
            <a:r>
              <a:rPr lang="en-GB" b="1" dirty="0" smtClean="0">
                <a:solidFill>
                  <a:srgbClr val="FF0000"/>
                </a:solidFill>
              </a:rPr>
              <a:t>.725 AD</a:t>
            </a:r>
          </a:p>
          <a:p>
            <a:pPr algn="ctr" eaLnBrk="1" hangingPunct="1">
              <a:defRPr/>
            </a:pPr>
            <a:r>
              <a:rPr lang="en-GB" b="1" dirty="0" smtClean="0">
                <a:solidFill>
                  <a:srgbClr val="FF0000"/>
                </a:solidFill>
              </a:rPr>
              <a:t>Sutton </a:t>
            </a:r>
            <a:r>
              <a:rPr lang="en-GB" b="1" dirty="0" err="1" smtClean="0">
                <a:solidFill>
                  <a:srgbClr val="FF0000"/>
                </a:solidFill>
              </a:rPr>
              <a:t>Hoo</a:t>
            </a:r>
            <a:r>
              <a:rPr lang="en-GB" b="1" dirty="0" smtClean="0">
                <a:solidFill>
                  <a:srgbClr val="FF0000"/>
                </a:solidFill>
              </a:rPr>
              <a:t>, Suffolk, </a:t>
            </a:r>
            <a:r>
              <a:rPr lang="pl-PL" b="1" dirty="0" smtClean="0">
                <a:solidFill>
                  <a:srgbClr val="FF0000"/>
                </a:solidFill>
              </a:rPr>
              <a:t>Anglia</a:t>
            </a:r>
            <a:endParaRPr lang="en-GB" b="1" dirty="0" smtClean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en-GB" b="1" dirty="0" smtClean="0"/>
          </a:p>
          <a:p>
            <a:pPr algn="ctr" eaLnBrk="1" hangingPunct="1">
              <a:buFont typeface="Arial" charset="0"/>
              <a:buNone/>
              <a:defRPr/>
            </a:pPr>
            <a:endParaRPr lang="en-GB" b="1" dirty="0" smtClean="0"/>
          </a:p>
          <a:p>
            <a:pPr algn="ctr" eaLnBrk="1" hangingPunct="1">
              <a:buFont typeface="Arial" charset="0"/>
              <a:buNone/>
              <a:defRPr/>
            </a:pPr>
            <a:endParaRPr lang="en-GB" b="1" dirty="0" smtClean="0"/>
          </a:p>
          <a:p>
            <a:pPr algn="ctr" eaLnBrk="1" hangingPunct="1">
              <a:buFont typeface="Arial" charset="0"/>
              <a:buNone/>
              <a:defRPr/>
            </a:pPr>
            <a:endParaRPr lang="en-GB" sz="1000" b="1" dirty="0" smtClean="0"/>
          </a:p>
        </p:txBody>
      </p:sp>
      <p:pic>
        <p:nvPicPr>
          <p:cNvPr id="14339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48263" y="1844675"/>
            <a:ext cx="2952750" cy="37449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3"/>
          <p:cNvSpPr>
            <a:spLocks noGrp="1"/>
          </p:cNvSpPr>
          <p:nvPr>
            <p:ph type="title" idx="4294967295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/>
          <a:p>
            <a:pPr algn="l" eaLnBrk="1" hangingPunct="1"/>
            <a:r>
              <a:rPr lang="uk-UA" sz="2400" b="1" dirty="0" smtClean="0"/>
              <a:t>Музей</a:t>
            </a:r>
            <a:r>
              <a:rPr lang="pl-PL" sz="2400" b="1" dirty="0" smtClean="0"/>
              <a:t> </a:t>
            </a:r>
            <a:r>
              <a:rPr lang="uk-UA" sz="2400" b="1" dirty="0" smtClean="0"/>
              <a:t>Мері </a:t>
            </a:r>
            <a:r>
              <a:rPr lang="uk-UA" sz="2400" b="1" dirty="0" err="1" smtClean="0"/>
              <a:t>Роуз</a:t>
            </a:r>
            <a:r>
              <a:rPr lang="pl-PL" sz="2400" b="1" dirty="0" smtClean="0"/>
              <a:t> </a:t>
            </a:r>
            <a:r>
              <a:rPr lang="uk-UA" sz="2400" b="1" dirty="0" smtClean="0"/>
              <a:t>в</a:t>
            </a:r>
            <a:r>
              <a:rPr lang="en-GB" sz="2400" b="1" dirty="0" smtClean="0"/>
              <a:t> </a:t>
            </a:r>
            <a:r>
              <a:rPr lang="uk-UA" sz="2400" b="1" dirty="0"/>
              <a:t>Портсмут</a:t>
            </a:r>
            <a:r>
              <a:rPr lang="en-GB" sz="2400" b="1" dirty="0" smtClean="0"/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uk-UA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Пригашене світло сприяє збереженню</a:t>
            </a:r>
            <a:r>
              <a:rPr lang="pl-PL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руїн і знахідок часів </a:t>
            </a:r>
            <a:r>
              <a:rPr lang="uk-UA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Генриха</a:t>
            </a:r>
            <a:r>
              <a:rPr lang="pl-PL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VIII, 1545</a:t>
            </a:r>
          </a:p>
        </p:txBody>
      </p:sp>
      <p:pic>
        <p:nvPicPr>
          <p:cNvPr id="32771" name="Picture 3" descr="C:\Users\Andrew\Pictures\maryrose4_2576668c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8406" r="8406"/>
          <a:stretch>
            <a:fillRect/>
          </a:stretch>
        </p:blipFill>
        <p:spPr>
          <a:xfrm>
            <a:off x="1835150" y="1268413"/>
            <a:ext cx="5486400" cy="34559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 idx="4294967295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/>
          <a:p>
            <a:pPr algn="l" eaLnBrk="1" hangingPunct="1"/>
            <a:r>
              <a:rPr lang="uk-UA" sz="2400" b="1" dirty="0"/>
              <a:t>Музей сера Джона </a:t>
            </a:r>
            <a:r>
              <a:rPr lang="uk-UA" sz="2400" b="1" dirty="0" err="1"/>
              <a:t>Соуна</a:t>
            </a:r>
            <a:r>
              <a:rPr lang="en-GB" sz="2400" b="1" dirty="0" smtClean="0"/>
              <a:t>, </a:t>
            </a:r>
            <a:r>
              <a:rPr lang="uk-UA" sz="2400" b="1" dirty="0" smtClean="0"/>
              <a:t>Лондон</a:t>
            </a:r>
            <a:endParaRPr lang="en-GB" sz="2400" b="1" dirty="0" smtClean="0"/>
          </a:p>
        </p:txBody>
      </p:sp>
      <p:sp>
        <p:nvSpPr>
          <p:cNvPr id="33794" name="Picture Placeholder 2"/>
          <p:cNvSpPr>
            <a:spLocks noGrp="1"/>
          </p:cNvSpPr>
          <p:nvPr>
            <p:ph idx="4294967295"/>
          </p:nvPr>
        </p:nvSpPr>
        <p:spPr>
          <a:xfrm>
            <a:off x="1792288" y="612775"/>
            <a:ext cx="5486400" cy="4114800"/>
          </a:xfrm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1763713" y="5373688"/>
            <a:ext cx="5486400" cy="804862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uk-UA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Відкритий раз на місяць. Освітлення - при свічках</a:t>
            </a:r>
            <a:r>
              <a:rPr lang="pl-PL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endParaRPr lang="en-GB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GB" sz="1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pl-PL" sz="1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Za zgodą</a:t>
            </a:r>
            <a:r>
              <a:rPr lang="en-GB" sz="1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sz="1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Muzeum </a:t>
            </a:r>
            <a:r>
              <a:rPr lang="en-GB" sz="1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Sir John</a:t>
            </a:r>
            <a:r>
              <a:rPr lang="pl-PL" sz="1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GB" sz="1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Soane</a:t>
            </a:r>
            <a:r>
              <a:rPr lang="pl-PL" sz="1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’a</a:t>
            </a:r>
            <a:endParaRPr lang="en-GB" sz="1200" dirty="0" smtClean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484313"/>
            <a:ext cx="4897438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 idx="4294967295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/>
          <a:p>
            <a:pPr algn="l" eaLnBrk="1" hangingPunct="1"/>
            <a:r>
              <a:rPr lang="uk-UA" sz="2400" b="1" dirty="0" err="1"/>
              <a:t>Ашмолеан</a:t>
            </a:r>
            <a:r>
              <a:rPr lang="uk-UA" sz="2400" b="1" dirty="0"/>
              <a:t> музей</a:t>
            </a:r>
            <a:r>
              <a:rPr lang="en-GB" sz="2400" b="1" dirty="0" smtClean="0"/>
              <a:t>, </a:t>
            </a:r>
            <a:r>
              <a:rPr lang="uk-UA" sz="2400" b="1" dirty="0" smtClean="0"/>
              <a:t>Оксфорд</a:t>
            </a:r>
            <a:endParaRPr lang="en-GB" sz="2400" b="1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1792288" y="5367338"/>
            <a:ext cx="5486400" cy="804862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uk-UA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Музей на відкритому плані</a:t>
            </a:r>
            <a:r>
              <a:rPr lang="pl-PL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br>
              <a:rPr lang="pl-PL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добре освітлений і</a:t>
            </a:r>
            <a:r>
              <a:rPr lang="pl-PL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прохолодний</a:t>
            </a:r>
            <a:r>
              <a:rPr lang="pl-PL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br>
              <a:rPr lang="pl-PL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звук чути по всьому музею</a:t>
            </a:r>
            <a:r>
              <a:rPr lang="pl-PL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sp>
        <p:nvSpPr>
          <p:cNvPr id="34819" name="Picture Placeholder 4"/>
          <p:cNvSpPr>
            <a:spLocks noGrp="1"/>
          </p:cNvSpPr>
          <p:nvPr>
            <p:ph idx="4294967295"/>
          </p:nvPr>
        </p:nvSpPr>
        <p:spPr>
          <a:xfrm>
            <a:off x="1854200" y="682625"/>
            <a:ext cx="5486400" cy="4114800"/>
          </a:xfrm>
        </p:spPr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196975"/>
            <a:ext cx="5545137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 idx="4294967295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/>
          <a:p>
            <a:pPr algn="l" eaLnBrk="1" hangingPunct="1"/>
            <a:r>
              <a:rPr lang="uk-UA" sz="2000" b="1" dirty="0"/>
              <a:t>Музей сера Джона </a:t>
            </a:r>
            <a:r>
              <a:rPr lang="uk-UA" sz="2000" b="1" dirty="0" err="1"/>
              <a:t>Соуна</a:t>
            </a:r>
            <a:r>
              <a:rPr lang="en-GB" sz="2000" b="1" dirty="0" smtClean="0"/>
              <a:t>, </a:t>
            </a:r>
            <a:r>
              <a:rPr lang="uk-UA" sz="2000" b="1" dirty="0" smtClean="0"/>
              <a:t>Лондон</a:t>
            </a:r>
            <a:endParaRPr lang="en-GB" sz="2000" b="1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1792288" y="5367338"/>
            <a:ext cx="5486400" cy="804862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uk-UA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Всі площі музею заповнені скульптурами</a:t>
            </a:r>
            <a:r>
              <a:rPr lang="pl-PL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 </a:t>
            </a:r>
            <a:r>
              <a:rPr lang="uk-UA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архітектурними артефактами</a:t>
            </a:r>
            <a:r>
              <a:rPr lang="pl-PL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uk-UA" sz="1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За згодою Музею сера Джона </a:t>
            </a:r>
            <a:r>
              <a:rPr lang="uk-UA" sz="1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Соуна</a:t>
            </a:r>
            <a:endParaRPr lang="en-GB" sz="1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1125538"/>
            <a:ext cx="3240088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uk-UA" sz="3600" b="1" dirty="0" smtClean="0"/>
              <a:t>Відео-інсталяції та аудіо-інсталяції</a:t>
            </a:r>
            <a:r>
              <a:rPr lang="en-GB" sz="3600" b="1" dirty="0" smtClean="0"/>
              <a:t> 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pl-PL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Можуть спричиняти галас, який утруднює вирізнення мови</a:t>
            </a:r>
            <a:endParaRPr lang="en-GB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pl-PL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GB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Can also cause problems for deaf lecturers who cannot hear </a:t>
            </a:r>
            <a:endParaRPr lang="pl-PL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GB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impact it has on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uk-UA" b="1" dirty="0" smtClean="0"/>
              <a:t>ФІЛЬМИ ЧАСТО БЕЗ НАПИСІВ</a:t>
            </a:r>
            <a:endParaRPr lang="en-GB" b="1" dirty="0" smtClean="0"/>
          </a:p>
          <a:p>
            <a:pPr marL="0" indent="0" algn="ctr" eaLnBrk="1" hangingPunct="1">
              <a:buFont typeface="Arial" charset="0"/>
              <a:buNone/>
              <a:defRPr/>
            </a:pPr>
            <a:endParaRPr lang="pl-PL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uk-UA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Навіщо запрошувати глухих людей до участі в якомусь музейному заході, якщо частина виставки є для них недоступною?</a:t>
            </a:r>
            <a:endParaRPr lang="pl-PL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endParaRPr lang="en-GB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uk-UA" sz="2800" b="1" dirty="0" smtClean="0"/>
              <a:t>«Інформаційні телефони»</a:t>
            </a:r>
            <a:r>
              <a:rPr lang="en-GB" sz="2800" b="1" dirty="0" smtClean="0"/>
              <a:t> </a:t>
            </a:r>
            <a:r>
              <a:rPr lang="uk-UA" sz="2800" b="1" dirty="0" smtClean="0"/>
              <a:t>з аудіо-кліпами</a:t>
            </a:r>
            <a:r>
              <a:rPr lang="en-GB" sz="2800" b="1" dirty="0" smtClean="0"/>
              <a:t> – </a:t>
            </a:r>
            <a:r>
              <a:rPr lang="uk-UA" sz="2800" b="1" dirty="0" smtClean="0"/>
              <a:t>усна розповідь</a:t>
            </a:r>
            <a:endParaRPr lang="en-GB" sz="2800" b="1" dirty="0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pl-PL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uk-UA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Відсутність транскрипції</a:t>
            </a: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  <a:r>
              <a:rPr lang="uk-UA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усні розповіді є недоступними для глухих осіб</a:t>
            </a:r>
            <a:r>
              <a:rPr lang="pl-PL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pl-PL" sz="2800" b="1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uk-UA" sz="2800" b="1" dirty="0" smtClean="0"/>
              <a:t>Музеї в:</a:t>
            </a:r>
            <a:r>
              <a:rPr lang="pl-PL" sz="2800" b="1" dirty="0" smtClean="0"/>
              <a:t> </a:t>
            </a:r>
            <a:br>
              <a:rPr lang="pl-PL" sz="2800" b="1" dirty="0" smtClean="0"/>
            </a:br>
            <a:r>
              <a:rPr lang="uk-UA" sz="2800" b="1" dirty="0" err="1" smtClean="0"/>
              <a:t>Челмсфорд</a:t>
            </a:r>
            <a:r>
              <a:rPr lang="uk-UA" sz="2800" b="1" dirty="0" smtClean="0"/>
              <a:t> і </a:t>
            </a:r>
            <a:r>
              <a:rPr lang="uk-UA" sz="2800" b="1" dirty="0" err="1" smtClean="0"/>
              <a:t>Ессекс</a:t>
            </a:r>
            <a:endParaRPr lang="en-GB" sz="2800" b="1" dirty="0" smtClean="0"/>
          </a:p>
        </p:txBody>
      </p:sp>
      <p:pic>
        <p:nvPicPr>
          <p:cNvPr id="38916" name="Picture 2" descr="C:\Users\Andrew\AppData\Local\Microsoft\Windows\Temporary Internet Files\Content.IE5\176T1BV7\Photo01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8825" y="1700213"/>
            <a:ext cx="3508375" cy="45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4"/>
          <p:cNvSpPr>
            <a:spLocks noGrp="1"/>
          </p:cNvSpPr>
          <p:nvPr>
            <p:ph type="title" idx="4294967295"/>
          </p:nvPr>
        </p:nvSpPr>
        <p:spPr>
          <a:xfrm>
            <a:off x="1763713" y="4797425"/>
            <a:ext cx="5486400" cy="566738"/>
          </a:xfrm>
        </p:spPr>
        <p:txBody>
          <a:bodyPr anchor="b"/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uk-UA" sz="2000" b="1" dirty="0"/>
              <a:t>Музеї в:</a:t>
            </a:r>
            <a:r>
              <a:rPr lang="pl-PL" sz="2000" b="1" dirty="0"/>
              <a:t> </a:t>
            </a:r>
            <a:br>
              <a:rPr lang="pl-PL" sz="2000" b="1" dirty="0"/>
            </a:br>
            <a:r>
              <a:rPr lang="uk-UA" sz="2000" b="1" dirty="0" err="1"/>
              <a:t>Челмсфорд</a:t>
            </a:r>
            <a:r>
              <a:rPr lang="uk-UA" sz="2000" b="1" dirty="0"/>
              <a:t> і </a:t>
            </a:r>
            <a:r>
              <a:rPr lang="uk-UA" sz="2000" b="1" dirty="0" err="1"/>
              <a:t>Ессекс</a:t>
            </a:r>
            <a:endParaRPr lang="en-GB" sz="2000" b="1" dirty="0"/>
          </a:p>
        </p:txBody>
      </p:sp>
      <p:sp>
        <p:nvSpPr>
          <p:cNvPr id="39938" name="Picture Placeholder 5"/>
          <p:cNvSpPr>
            <a:spLocks noGrp="1"/>
          </p:cNvSpPr>
          <p:nvPr>
            <p:ph idx="4294967295"/>
          </p:nvPr>
        </p:nvSpPr>
        <p:spPr>
          <a:xfrm>
            <a:off x="1792288" y="612775"/>
            <a:ext cx="5486400" cy="4114800"/>
          </a:xfrm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1792288" y="5367338"/>
            <a:ext cx="5486400" cy="804862"/>
          </a:xfrm>
        </p:spPr>
        <p:txBody>
          <a:bodyPr>
            <a:no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uk-UA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 що відбувається, коли аудіо-кліпи псуються</a:t>
            </a:r>
            <a:r>
              <a:rPr lang="pl-PL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? </a:t>
            </a:r>
            <a:r>
              <a:rPr lang="uk-UA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Ніхто не має доступу до їхнього змісту, бо не має їх транскрипції</a:t>
            </a:r>
            <a:r>
              <a:rPr lang="pl-PL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endParaRPr lang="en-GB" sz="1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9940" name="Picture 3" descr="C:\Users\Andrew\AppData\Local\Microsoft\Windows\Temporary Internet Files\Content.IE5\71Y6AHOX\Photo0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347788"/>
            <a:ext cx="78994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0962" name="Content Placeholder 5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uk-UA" sz="2800" b="1" dirty="0" smtClean="0"/>
              <a:t>Типовий аудіо</a:t>
            </a:r>
            <a:r>
              <a:rPr lang="pl-PL" sz="2800" b="1" dirty="0" smtClean="0"/>
              <a:t>-</a:t>
            </a:r>
            <a:r>
              <a:rPr lang="uk-UA" sz="2800" b="1" dirty="0" smtClean="0"/>
              <a:t>гід</a:t>
            </a:r>
            <a:endParaRPr lang="en-GB" sz="2800" b="1" dirty="0" smtClean="0"/>
          </a:p>
          <a:p>
            <a:pPr marL="0" indent="0" eaLnBrk="1" hangingPunct="1">
              <a:buFont typeface="Arial" charset="0"/>
              <a:buNone/>
            </a:pPr>
            <a:endParaRPr lang="en-GB" sz="2800" b="1" dirty="0" smtClean="0"/>
          </a:p>
          <a:p>
            <a:pPr marL="0" indent="0" eaLnBrk="1" hangingPunct="1">
              <a:buFont typeface="Arial" charset="0"/>
              <a:buNone/>
            </a:pPr>
            <a:r>
              <a:rPr lang="en-GB" sz="2800" b="1" i="1" dirty="0" smtClean="0"/>
              <a:t>Stonehenge, English Heritage</a:t>
            </a:r>
            <a:r>
              <a:rPr lang="pl-PL" sz="2800" b="1" i="1" dirty="0" smtClean="0"/>
              <a:t> </a:t>
            </a:r>
            <a:endParaRPr lang="en-GB" sz="2800" b="1" i="1" dirty="0" smtClean="0"/>
          </a:p>
        </p:txBody>
      </p:sp>
      <p:pic>
        <p:nvPicPr>
          <p:cNvPr id="40963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79463" y="1600200"/>
            <a:ext cx="33940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uk-UA" sz="2800" b="1" dirty="0" smtClean="0"/>
              <a:t>Аудіо-гід з транскрипцією</a:t>
            </a:r>
            <a:r>
              <a:rPr lang="en-GB" sz="2800" b="1" dirty="0" smtClean="0"/>
              <a:t>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GB" sz="2800" b="1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GB" sz="2800" b="1" i="1" dirty="0" smtClean="0"/>
              <a:t>Stonehenge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GB" sz="2800" b="1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uk-UA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До аудіо-записів та фільмів, які не можуть мати написів, доступна транскрипція</a:t>
            </a:r>
            <a:r>
              <a:rPr lang="pl-PL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endParaRPr lang="en-GB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628775"/>
            <a:ext cx="33940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Вступ</a:t>
            </a:r>
            <a:endParaRPr lang="en-GB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uk-UA" b="1" dirty="0" smtClean="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Ідентифікація публіки/відвідувачів</a:t>
            </a:r>
            <a:endParaRPr lang="en-GB" b="1" dirty="0" smtClean="0"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67544" y="1268760"/>
            <a:ext cx="8589640" cy="108007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Працівники музею, котрі мають контакт з відвідувачами/екскурсантами</a:t>
            </a:r>
            <a:endParaRPr lang="en-GB" sz="3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457200" y="2492375"/>
            <a:ext cx="8229600" cy="3633788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Працівники музею можуть здійснити низку простих дій</a:t>
            </a:r>
            <a:r>
              <a:rPr lang="pl-PL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аби привітати глухих відвідувачів музею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uk-UA" b="1" dirty="0" smtClean="0"/>
              <a:t>Перш, ніж почати говорити, треба встановити зоровий контакт</a:t>
            </a:r>
            <a:endParaRPr lang="en-GB" b="1" dirty="0" smtClean="0"/>
          </a:p>
          <a:p>
            <a:pPr marL="0" indent="0" eaLnBrk="1" hangingPunct="1">
              <a:defRPr/>
            </a:pPr>
            <a:r>
              <a:rPr lang="uk-UA" b="1" dirty="0" smtClean="0"/>
              <a:t>Говоріть чітко і виразно</a:t>
            </a:r>
            <a:endParaRPr lang="en-GB" b="1" dirty="0" smtClean="0"/>
          </a:p>
          <a:p>
            <a:pPr marL="0" indent="0" eaLnBrk="1" hangingPunct="1">
              <a:defRPr/>
            </a:pPr>
            <a:r>
              <a:rPr lang="uk-UA" b="1" dirty="0" smtClean="0"/>
              <a:t>Будьте терплячими</a:t>
            </a:r>
            <a:endParaRPr lang="en-GB" b="1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en-GB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4"/>
          <p:cNvSpPr>
            <a:spLocks noGrp="1"/>
          </p:cNvSpPr>
          <p:nvPr>
            <p:ph type="title" idx="4294967295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/>
          <a:p>
            <a:pPr algn="l" eaLnBrk="1" hangingPunct="1"/>
            <a:r>
              <a:rPr lang="uk-UA" sz="2400" b="1" dirty="0" smtClean="0"/>
              <a:t>Складна в навігації</a:t>
            </a:r>
            <a:endParaRPr lang="en-GB" sz="2400" b="1" dirty="0" smtClean="0"/>
          </a:p>
        </p:txBody>
      </p:sp>
      <p:sp>
        <p:nvSpPr>
          <p:cNvPr id="44034" name="Picture Placeholder 5"/>
          <p:cNvSpPr>
            <a:spLocks noGrp="1"/>
          </p:cNvSpPr>
          <p:nvPr>
            <p:ph idx="4294967295"/>
          </p:nvPr>
        </p:nvSpPr>
        <p:spPr>
          <a:xfrm>
            <a:off x="1792288" y="612775"/>
            <a:ext cx="5486400" cy="4114800"/>
          </a:xfrm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1792288" y="5367338"/>
            <a:ext cx="5486400" cy="804862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Освіта</a:t>
            </a:r>
            <a:r>
              <a:rPr lang="en-GB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&gt; 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соціальна активність/небайдужість</a:t>
            </a:r>
            <a:r>
              <a:rPr lang="en-GB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&gt; 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відвідування для груп</a:t>
            </a:r>
            <a:r>
              <a:rPr lang="pl-PL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БМЖ</a:t>
            </a:r>
            <a:r>
              <a:rPr lang="en-GB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/SSE 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два рази на місяць</a:t>
            </a:r>
            <a:r>
              <a:rPr lang="en-GB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pl-PL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l-PL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ЧОМУ НЕ ПОПРОСТУ</a:t>
            </a:r>
            <a:r>
              <a:rPr lang="pl-PL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uk-UA" sz="1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Новини</a:t>
            </a:r>
            <a:endParaRPr lang="pl-PL" sz="16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GB" sz="16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5538"/>
            <a:ext cx="8639175" cy="343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4"/>
          <p:cNvSpPr>
            <a:spLocks noGrp="1"/>
          </p:cNvSpPr>
          <p:nvPr>
            <p:ph type="title" idx="4294967295"/>
          </p:nvPr>
        </p:nvSpPr>
        <p:spPr>
          <a:xfrm>
            <a:off x="468313" y="1052513"/>
            <a:ext cx="8229600" cy="1157287"/>
          </a:xfrm>
        </p:spPr>
        <p:txBody>
          <a:bodyPr/>
          <a:lstStyle/>
          <a:p>
            <a:pPr eaLnBrk="1" hangingPunct="1"/>
            <a:r>
              <a:rPr lang="uk-UA" b="1" dirty="0" smtClean="0"/>
              <a:t>Освітні/навчальні бар'єри</a:t>
            </a:r>
            <a:endParaRPr lang="en-GB" b="1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457200" y="2276475"/>
            <a:ext cx="8229600" cy="3849688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Спадщина низьких освітніх вимог</a:t>
            </a:r>
            <a:r>
              <a:rPr lang="pl-PL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pl-PL" b="1" dirty="0" smtClean="0"/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uk-UA" b="1" dirty="0" smtClean="0"/>
              <a:t>АЛЕ</a:t>
            </a:r>
            <a:endParaRPr lang="en-GB" b="1" dirty="0" smtClean="0"/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pl-PL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Саме вона спричиняє тягу до знань</a:t>
            </a:r>
            <a:r>
              <a:rPr lang="pl-PL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br>
              <a:rPr lang="pl-PL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Музейна освіта створює можливість</a:t>
            </a:r>
            <a:r>
              <a:rPr lang="uk-UA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задовольнити цю жагу знань</a:t>
            </a:r>
            <a:r>
              <a:rPr lang="pl-PL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GB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ontent Placeholder 6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uk-UA" sz="2400" b="1" dirty="0" smtClean="0"/>
              <a:t>Інформаційна дошка, що містить детальну інформацію про оплату за вхід</a:t>
            </a:r>
            <a:r>
              <a:rPr lang="pl-PL" sz="2400" b="1" dirty="0" smtClean="0"/>
              <a:t>. </a:t>
            </a:r>
            <a:br>
              <a:rPr lang="pl-PL" sz="2400" b="1" dirty="0" smtClean="0"/>
            </a:br>
            <a:r>
              <a:rPr lang="en-GB" sz="2400" b="1" dirty="0" smtClean="0"/>
              <a:t>(</a:t>
            </a:r>
            <a:r>
              <a:rPr lang="uk-UA" sz="2400" b="1" dirty="0" smtClean="0"/>
              <a:t>«вхідні квитки»)</a:t>
            </a:r>
            <a:endParaRPr lang="pl-PL" sz="2400" b="1" dirty="0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en-GB" sz="2400" b="1" dirty="0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uk-UA" sz="2400" b="1" dirty="0" smtClean="0"/>
              <a:t>Там згадується про пільгові квитки</a:t>
            </a:r>
            <a:r>
              <a:rPr lang="pl-PL" sz="2400" b="1" dirty="0" smtClean="0"/>
              <a:t>, </a:t>
            </a:r>
            <a:br>
              <a:rPr lang="pl-PL" sz="2400" b="1" dirty="0" smtClean="0"/>
            </a:br>
            <a:r>
              <a:rPr lang="uk-UA" sz="2400" b="1" dirty="0" smtClean="0"/>
              <a:t>але нічого не сказано про те, хто має право</a:t>
            </a:r>
            <a:r>
              <a:rPr lang="pl-PL" sz="2400" b="1" dirty="0" smtClean="0"/>
              <a:t> </a:t>
            </a:r>
            <a:r>
              <a:rPr lang="uk-UA" sz="2400" b="1" dirty="0" smtClean="0"/>
              <a:t>на придбання цього типу квитків</a:t>
            </a:r>
            <a:r>
              <a:rPr lang="en-GB" sz="2400" b="1" dirty="0" smtClean="0"/>
              <a:t>,</a:t>
            </a:r>
            <a:r>
              <a:rPr lang="pl-PL" sz="2400" b="1" dirty="0" smtClean="0"/>
              <a:t> </a:t>
            </a:r>
            <a:r>
              <a:rPr lang="uk-UA" sz="2400" b="1" dirty="0" smtClean="0"/>
              <a:t>як теж немає вказаної ціни на квитки для неповносправних</a:t>
            </a:r>
            <a:r>
              <a:rPr lang="pl-PL" sz="2400" b="1" dirty="0" smtClean="0"/>
              <a:t>.</a:t>
            </a:r>
            <a:endParaRPr lang="en-GB" sz="2400" b="1" dirty="0" smtClean="0"/>
          </a:p>
        </p:txBody>
      </p:sp>
      <p:pic>
        <p:nvPicPr>
          <p:cNvPr id="46082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970463" y="1600200"/>
            <a:ext cx="33940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95288" y="1484313"/>
            <a:ext cx="8229600" cy="9366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Висновок</a:t>
            </a:r>
            <a:endParaRPr lang="en-GB" sz="3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457200" y="2492375"/>
            <a:ext cx="8229600" cy="3633788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Доступ не є питанням, що стосується виключно освіти/навчання</a:t>
            </a:r>
            <a:r>
              <a:rPr lang="pl-PL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br>
              <a:rPr lang="pl-PL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Слід застосовувати </a:t>
            </a:r>
            <a:r>
              <a:rPr lang="uk-UA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холістичний</a:t>
            </a:r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підхід</a:t>
            </a:r>
            <a:r>
              <a:rPr lang="pl-PL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pl-PL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pl-PL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займаючись проблематикою доступу</a:t>
            </a:r>
            <a:r>
              <a:rPr lang="pl-PL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подбати про співпрацю різних структурних підрозділів музею</a:t>
            </a:r>
            <a:r>
              <a:rPr lang="pl-PL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   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en-GB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GB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GB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3073" name="Picture 4" descr="do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96751"/>
            <a:ext cx="6118225" cy="336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2240" y="4749243"/>
            <a:ext cx="882224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1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</a:t>
            </a:r>
            <a:r>
              <a:rPr kumimoji="0" lang="uk-UA" altLang="uk-UA" sz="11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Переклад</a:t>
            </a:r>
            <a:r>
              <a:rPr kumimoji="0" lang="uk-UA" altLang="uk-UA" sz="1100" b="1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написів</a:t>
            </a:r>
            <a:r>
              <a:rPr kumimoji="0" lang="uk-UA" altLang="uk-UA" sz="1100" b="1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uk-UA" altLang="uk-UA" sz="11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</a:t>
            </a:r>
            <a:r>
              <a:rPr kumimoji="0" lang="uk-UA" altLang="uk-UA" sz="1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Освіта/навчання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Проектування виставок   </a:t>
            </a:r>
            <a:r>
              <a:rPr lang="uk-UA" altLang="uk-UA" sz="1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altLang="uk-UA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uk-UA" alt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Архітектурні бар’єри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	                  Сайт в Інтернеті	   Працівники музею</a:t>
            </a:r>
            <a:endParaRPr kumimoji="0" lang="uk-UA" alt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</a:t>
            </a:r>
            <a:endParaRPr kumimoji="0" lang="uk-UA" alt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0"/>
            <a:ext cx="91313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638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i="1" smtClean="0"/>
              <a:t>360 000 000 </a:t>
            </a:r>
          </a:p>
        </p:txBody>
      </p:sp>
      <p:sp>
        <p:nvSpPr>
          <p:cNvPr id="1638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GB" smtClean="0"/>
          </a:p>
          <a:p>
            <a:pPr marL="0" indent="0" eaLnBrk="1" hangingPunct="1">
              <a:buFont typeface="Arial" charset="0"/>
              <a:buNone/>
            </a:pPr>
            <a:endParaRPr lang="en-GB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i="1" dirty="0" smtClean="0"/>
          </a:p>
          <a:p>
            <a:r>
              <a:rPr lang="uk-UA" sz="3200" dirty="0" smtClean="0"/>
              <a:t>Всесвітня організація охорони здоров'я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</p:txBody>
      </p:sp>
      <p:sp>
        <p:nvSpPr>
          <p:cNvPr id="1639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GB" smtClean="0"/>
              <a:t> </a:t>
            </a:r>
          </a:p>
          <a:p>
            <a:pPr marL="0" indent="0" eaLnBrk="1" hangingPunct="1">
              <a:buFont typeface="Arial" charset="0"/>
              <a:buNone/>
            </a:pPr>
            <a:endParaRPr lang="en-GB" smtClean="0"/>
          </a:p>
          <a:p>
            <a:pPr marL="0" indent="0" eaLnBrk="1" hangingPunct="1">
              <a:buFont typeface="Arial" charset="0"/>
              <a:buNone/>
            </a:pPr>
            <a:endParaRPr lang="en-GB" smtClean="0"/>
          </a:p>
          <a:p>
            <a:pPr marL="0" indent="0" eaLnBrk="1" hangingPunct="1">
              <a:buFont typeface="Arial" charset="0"/>
              <a:buNone/>
            </a:pPr>
            <a:endParaRPr lang="en-GB" smtClean="0"/>
          </a:p>
        </p:txBody>
      </p:sp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205038"/>
            <a:ext cx="3743325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3" descr="C:\Users\Andrew\AppData\Local\Microsoft\Windows\Temporary Internet Files\Content.IE5\MP7XS8HC\MC900434871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2205038"/>
            <a:ext cx="3743325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7410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/>
              <a:t>Велика Британія</a:t>
            </a:r>
            <a:r>
              <a:rPr lang="en-GB" b="1" dirty="0"/>
              <a:t>: 1 </a:t>
            </a:r>
            <a:r>
              <a:rPr lang="uk-UA" b="1" dirty="0"/>
              <a:t>людина на</a:t>
            </a:r>
            <a:r>
              <a:rPr lang="en-GB" b="1" dirty="0"/>
              <a:t> 7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uk-UA" dirty="0"/>
              <a:t>Населення Великої Британії</a:t>
            </a:r>
            <a:r>
              <a:rPr lang="en-GB" b="1" dirty="0"/>
              <a:t>: 60 000 000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= </a:t>
            </a:r>
            <a:r>
              <a:rPr lang="en-GB" b="1" dirty="0"/>
              <a:t>8,500,000</a:t>
            </a:r>
            <a:r>
              <a:rPr lang="en-GB" dirty="0"/>
              <a:t> </a:t>
            </a:r>
            <a:r>
              <a:rPr lang="uk-UA" dirty="0"/>
              <a:t>людей з вадами слуху різного ступеня</a:t>
            </a:r>
            <a:endParaRPr lang="en-GB" dirty="0"/>
          </a:p>
          <a:p>
            <a:pPr marL="0" indent="0" eaLnBrk="1" hangingPunct="1">
              <a:buFont typeface="Arial" charset="0"/>
              <a:buNone/>
            </a:pPr>
            <a:endParaRPr lang="en-GB" dirty="0" smtClean="0"/>
          </a:p>
          <a:p>
            <a:pPr marL="0" indent="0" eaLnBrk="1" hangingPunct="1">
              <a:buFont typeface="Arial" charset="0"/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0"/>
            <a:ext cx="91313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uk-UA" sz="2400" b="1" dirty="0"/>
              <a:t>Група глухих людей є настільки різноманітною</a:t>
            </a:r>
            <a:r>
              <a:rPr lang="pl-PL" sz="2400" b="1" dirty="0"/>
              <a:t>,</a:t>
            </a:r>
            <a:r>
              <a:rPr lang="uk-UA" sz="2400" b="1" dirty="0"/>
              <a:t> наскільки різноманітними є рівні </a:t>
            </a:r>
            <a:r>
              <a:rPr lang="uk-UA" sz="2400" b="1" dirty="0" err="1"/>
              <a:t>нейросенсорної</a:t>
            </a:r>
            <a:r>
              <a:rPr lang="uk-UA" sz="2400" b="1" dirty="0"/>
              <a:t> туговухості </a:t>
            </a:r>
            <a:r>
              <a:rPr lang="pl-PL" sz="2400" b="1" dirty="0"/>
              <a:t>i </a:t>
            </a:r>
            <a:r>
              <a:rPr lang="uk-UA" sz="2400" b="1" dirty="0"/>
              <a:t>методи комунікації</a:t>
            </a:r>
            <a:endParaRPr lang="pl-PL" sz="2400" b="1" dirty="0"/>
          </a:p>
          <a:p>
            <a:pPr marL="0" indent="0" algn="just">
              <a:buNone/>
            </a:pPr>
            <a:r>
              <a:rPr lang="uk-UA" sz="2400" dirty="0"/>
              <a:t>Рівень </a:t>
            </a:r>
            <a:r>
              <a:rPr lang="uk-UA" sz="2400" dirty="0" err="1"/>
              <a:t>нейросенсорної</a:t>
            </a:r>
            <a:r>
              <a:rPr lang="uk-UA" sz="2400" dirty="0"/>
              <a:t> туговухості може коливатися від легкої втрати слуху </a:t>
            </a:r>
            <a:r>
              <a:rPr lang="uk-UA" sz="2400" dirty="0" smtClean="0"/>
              <a:t>- на </a:t>
            </a:r>
            <a:r>
              <a:rPr lang="uk-UA" sz="2400" dirty="0"/>
              <a:t>одне вухо/односторонньої</a:t>
            </a:r>
            <a:r>
              <a:rPr lang="pl-PL" sz="2400" dirty="0"/>
              <a:t>….</a:t>
            </a:r>
          </a:p>
          <a:p>
            <a:pPr marL="0" indent="0">
              <a:buNone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глибокої двосторонньої</a:t>
            </a:r>
          </a:p>
          <a:p>
            <a:pPr marL="0" indent="0">
              <a:buNone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глухоти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376" y="3140967"/>
            <a:ext cx="7207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4429125"/>
            <a:ext cx="1655762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 flipH="1">
            <a:off x="5257290" y="4428437"/>
            <a:ext cx="1656184" cy="173183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 можуть бути глухими від народження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втратити слух у будь-якому віці, в результаті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endParaRPr lang="en-GB" dirty="0"/>
          </a:p>
          <a:p>
            <a:r>
              <a:rPr lang="uk-UA" b="1" dirty="0"/>
              <a:t>нещасного випадку</a:t>
            </a:r>
            <a:endParaRPr lang="en-GB" b="1" dirty="0"/>
          </a:p>
          <a:p>
            <a:r>
              <a:rPr lang="uk-UA" b="1" dirty="0"/>
              <a:t>хвороби</a:t>
            </a:r>
            <a:endParaRPr lang="en-GB" b="1" dirty="0"/>
          </a:p>
          <a:p>
            <a:r>
              <a:rPr lang="uk-UA" b="1" dirty="0"/>
              <a:t>прогресуючого погіршення слуху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0482" name="Picture Placeholder 4"/>
          <p:cNvSpPr>
            <a:spLocks noGrp="1"/>
          </p:cNvSpPr>
          <p:nvPr>
            <p:ph type="pic" idx="1"/>
          </p:nvPr>
        </p:nvSpPr>
        <p:spPr/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0"/>
            <a:ext cx="91313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Placeholder 5"/>
          <p:cNvSpPr>
            <a:spLocks noGrp="1"/>
          </p:cNvSpPr>
          <p:nvPr>
            <p:ph type="body" sz="half" idx="2"/>
          </p:nvPr>
        </p:nvSpPr>
        <p:spPr>
          <a:xfrm>
            <a:off x="1763713" y="5229225"/>
            <a:ext cx="5486400" cy="1008063"/>
          </a:xfrm>
        </p:spPr>
        <p:txBody>
          <a:bodyPr/>
          <a:lstStyle/>
          <a:p>
            <a:pPr algn="just"/>
            <a:r>
              <a:rPr lang="uk-UA" sz="1800" b="1" dirty="0"/>
              <a:t>Люди після</a:t>
            </a:r>
            <a:r>
              <a:rPr lang="pl-PL" sz="1800" b="1" dirty="0"/>
              <a:t> 60 </a:t>
            </a:r>
            <a:r>
              <a:rPr lang="uk-UA" sz="1800" b="1" dirty="0"/>
              <a:t>року життя</a:t>
            </a:r>
            <a:r>
              <a:rPr lang="pl-PL" sz="1800" b="1" dirty="0"/>
              <a:t> </a:t>
            </a:r>
            <a:r>
              <a:rPr lang="uk-UA" sz="1800" b="1" dirty="0"/>
              <a:t>з природнім дефектом слуху, пов'язаним з віком, становлять</a:t>
            </a:r>
            <a:r>
              <a:rPr lang="pl-PL" sz="1800" b="1" dirty="0"/>
              <a:t> 11% </a:t>
            </a:r>
            <a:r>
              <a:rPr lang="uk-UA" sz="1800" b="1" dirty="0"/>
              <a:t>населення світу</a:t>
            </a:r>
            <a:r>
              <a:rPr lang="pl-PL" sz="1800" b="1" dirty="0"/>
              <a:t> (</a:t>
            </a:r>
            <a:r>
              <a:rPr lang="uk-UA" sz="1800" b="1" dirty="0"/>
              <a:t>Всесвітня організація охорони здоров'я</a:t>
            </a:r>
            <a:r>
              <a:rPr lang="pl-PL" sz="1800" b="1" dirty="0"/>
              <a:t>, 2000)</a:t>
            </a:r>
            <a:endParaRPr lang="en-GB" sz="1800" b="1" dirty="0"/>
          </a:p>
        </p:txBody>
      </p:sp>
      <p:pic>
        <p:nvPicPr>
          <p:cNvPr id="20485" name="Picture 2" descr="C:\Users\Andrew\AppData\Local\Microsoft\Windows\Temporary Internet Files\Content.IE5\MP7XS8HC\MP900442402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557338"/>
            <a:ext cx="57610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/>
              <a:t>Глухі люди можуть носити слухові апарати або </a:t>
            </a:r>
            <a:r>
              <a:rPr lang="uk-UA" b="1" dirty="0" err="1"/>
              <a:t>кохлеарний</a:t>
            </a:r>
            <a:r>
              <a:rPr lang="uk-UA" b="1" dirty="0"/>
              <a:t> </a:t>
            </a:r>
            <a:r>
              <a:rPr lang="uk-UA" b="1" dirty="0" err="1"/>
              <a:t>імплант</a:t>
            </a:r>
            <a:r>
              <a:rPr lang="pl-PL" b="1" dirty="0"/>
              <a:t>, </a:t>
            </a:r>
            <a:r>
              <a:rPr lang="uk-UA" b="1" dirty="0"/>
              <a:t>але вони не є лікарством</a:t>
            </a:r>
            <a:r>
              <a:rPr lang="pl-PL" b="1" dirty="0"/>
              <a:t> – </a:t>
            </a:r>
            <a:r>
              <a:rPr lang="uk-UA" b="1" dirty="0"/>
              <a:t>не компенсують повною мірою </a:t>
            </a:r>
            <a:r>
              <a:rPr lang="pl-PL" b="1" dirty="0"/>
              <a:t> </a:t>
            </a:r>
            <a:r>
              <a:rPr lang="uk-UA" b="1" dirty="0"/>
              <a:t>природного слуху</a:t>
            </a:r>
            <a:endParaRPr lang="en-GB" dirty="0"/>
          </a:p>
          <a:p>
            <a:pPr marL="0" indent="0" eaLnBrk="1" hangingPunct="1">
              <a:buFont typeface="Arial" charset="0"/>
              <a:buNone/>
            </a:pPr>
            <a:endParaRPr lang="en-GB" b="1" dirty="0" smtClean="0"/>
          </a:p>
          <a:p>
            <a:pPr marL="0" indent="0" eaLnBrk="1" hangingPunct="1">
              <a:buFont typeface="Arial" charset="0"/>
              <a:buNone/>
            </a:pPr>
            <a:endParaRPr lang="en-GB" dirty="0" smtClean="0"/>
          </a:p>
          <a:p>
            <a:pPr marL="0" indent="0" eaLnBrk="1" hangingPunct="1">
              <a:buFont typeface="Arial" charset="0"/>
              <a:buNone/>
            </a:pPr>
            <a:endParaRPr lang="en-GB" dirty="0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644900"/>
            <a:ext cx="35909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644900"/>
            <a:ext cx="345598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641</Words>
  <Application>Microsoft Office PowerPoint</Application>
  <PresentationFormat>Экран (4:3)</PresentationFormat>
  <Paragraphs>143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Office Theme</vt:lpstr>
      <vt:lpstr>Допомагаючи музеям  почути глухих людей </vt:lpstr>
      <vt:lpstr>Презентация PowerPoint</vt:lpstr>
      <vt:lpstr>Вступ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Нова технологія –  написи «наживо»</vt:lpstr>
      <vt:lpstr>Презентация PowerPoint</vt:lpstr>
      <vt:lpstr>Презентация PowerPoint</vt:lpstr>
      <vt:lpstr>Ідентифікація бар'єрів доступу</vt:lpstr>
      <vt:lpstr>Презентация PowerPoint</vt:lpstr>
      <vt:lpstr>Музей Мері Роуз в Портсмут </vt:lpstr>
      <vt:lpstr>Музей сера Джона Соуна, Лондон</vt:lpstr>
      <vt:lpstr>Ашмолеан музей, Оксфорд</vt:lpstr>
      <vt:lpstr>Музей сера Джона Соуна, Лондон</vt:lpstr>
      <vt:lpstr>Презентация PowerPoint</vt:lpstr>
      <vt:lpstr>Презентация PowerPoint</vt:lpstr>
      <vt:lpstr>Презентация PowerPoint</vt:lpstr>
      <vt:lpstr>Музеї в:  Челмсфорд і Ессекс</vt:lpstr>
      <vt:lpstr>Презентация PowerPoint</vt:lpstr>
      <vt:lpstr>Презентация PowerPoint</vt:lpstr>
      <vt:lpstr>Працівники музею, котрі мають контакт з відвідувачами/екскурсантами</vt:lpstr>
      <vt:lpstr>Складна в навігації</vt:lpstr>
      <vt:lpstr>Освітні/навчальні бар'єри</vt:lpstr>
      <vt:lpstr>Презентация PowerPoint</vt:lpstr>
      <vt:lpstr>Висновок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</dc:creator>
  <cp:lastModifiedBy>Іванко</cp:lastModifiedBy>
  <cp:revision>73</cp:revision>
  <dcterms:created xsi:type="dcterms:W3CDTF">2014-03-04T21:38:56Z</dcterms:created>
  <dcterms:modified xsi:type="dcterms:W3CDTF">2014-03-09T15:34:34Z</dcterms:modified>
</cp:coreProperties>
</file>