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6" r:id="rId8"/>
    <p:sldId id="267" r:id="rId9"/>
    <p:sldId id="260" r:id="rId10"/>
    <p:sldId id="263" r:id="rId11"/>
    <p:sldId id="264" r:id="rId12"/>
    <p:sldId id="265" r:id="rId13"/>
    <p:sldId id="262" r:id="rId14"/>
    <p:sldId id="261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76" d="100"/>
          <a:sy n="76" d="100"/>
        </p:scale>
        <p:origin x="-29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7EF4B-7E9D-472A-86B4-14CE8F47E2DF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EE2B-7B3E-484F-B742-71E4F98D77B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291CE-183B-46E1-96FE-D1C7D63A906D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CF9C-8BEE-4663-A826-1342BCE01F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3FB3E-2328-446A-BD07-EBB7DB099B05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3EB4E-7376-4C9D-8F31-72D993B6E9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FAC14-E1AF-4930-9E35-E6DB8645788B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42CC-78DD-42F4-BAA4-B48830ED7C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A8D73-8A1A-4A28-88C4-402E6F5D6CBF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6EA9-FA61-4310-9022-12D90D0993A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2ACCB-3E90-4DD2-9D87-F86D45823970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714A1-FDA9-4D96-83C9-6FD558022B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C08E0-EB8D-4579-8BFA-7198F7889E7C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1B19D-3570-42B8-AA7F-193B784F197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F76F9-3F4E-40B6-8A52-68820E497F1F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0CD2-8AA4-4810-95BD-16608A5EF0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D5430-9966-4AC4-A3AA-498314BFA20A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923E3-42CD-4295-AC06-3C4377A9EE8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693B3-BF22-4914-9245-6CEC4C844813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A0D03-961D-4B0C-BCD6-5EDEA3B5A2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6A9E6-74C8-40A3-B214-E10661D8085A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363F9-0F6E-4E13-AB5A-E16916534D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E7FBBF-5D42-4117-B2DA-E0718063F540}" type="datetimeFigureOut">
              <a:rPr lang="pl-PL"/>
              <a:pPr>
                <a:defRPr/>
              </a:pPr>
              <a:t>2014-02-24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A77BCE-2056-4B49-B4E3-1124E9BC67C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DZFcDGpL4U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mara.org/en/videos/w9hDNpwpZu6H/info/rsa-animate-changing-education-paradigms-ken-robinson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314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7665" y="-222422"/>
            <a:ext cx="12249665" cy="7080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el 1"/>
          <p:cNvSpPr>
            <a:spLocks noGrp="1"/>
          </p:cNvSpPr>
          <p:nvPr/>
        </p:nvSpPr>
        <p:spPr bwMode="auto">
          <a:xfrm>
            <a:off x="-485775" y="1704975"/>
            <a:ext cx="73437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uk-UA" sz="2400" b="1">
                <a:latin typeface="Calibri Light" pitchFamily="34" charset="0"/>
              </a:rPr>
              <a:t>Позитивні та негативні</a:t>
            </a:r>
            <a:r>
              <a:rPr lang="pl-PL" sz="2400" b="1">
                <a:latin typeface="Calibri Light" pitchFamily="34" charset="0"/>
              </a:rPr>
              <a:t> </a:t>
            </a:r>
            <a:r>
              <a:rPr lang="uk-UA" sz="2400" b="1">
                <a:latin typeface="Calibri Light" pitchFamily="34" charset="0"/>
              </a:rPr>
              <a:t>прояви</a:t>
            </a:r>
            <a:r>
              <a:rPr lang="pl-PL" sz="2400" b="1">
                <a:latin typeface="Calibri Light" pitchFamily="34" charset="0"/>
              </a:rPr>
              <a:t/>
            </a:r>
            <a:br>
              <a:rPr lang="pl-PL" sz="2400" b="1">
                <a:latin typeface="Calibri Light" pitchFamily="34" charset="0"/>
              </a:rPr>
            </a:br>
            <a:endParaRPr lang="en-US" sz="2400" b="1">
              <a:latin typeface="Calibri Light" pitchFamily="34" charset="0"/>
            </a:endParaRPr>
          </a:p>
        </p:txBody>
      </p:sp>
      <p:sp>
        <p:nvSpPr>
          <p:cNvPr id="22531" name="Tijdelijke aanduiding voor inhoud 2"/>
          <p:cNvSpPr>
            <a:spLocks noGrp="1"/>
          </p:cNvSpPr>
          <p:nvPr/>
        </p:nvSpPr>
        <p:spPr bwMode="auto">
          <a:xfrm>
            <a:off x="819150" y="24177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/>
              <a:t>Це визначення вказує, що особа з інтелектуальною неповносправністю</a:t>
            </a:r>
            <a:r>
              <a:rPr lang="pl-PL"/>
              <a:t> </a:t>
            </a:r>
            <a:r>
              <a:rPr lang="uk-UA" b="1"/>
              <a:t>включає відсутність окресленої компетенції</a:t>
            </a:r>
            <a:r>
              <a:rPr lang="pl-PL" sz="2400" b="1">
                <a:latin typeface="Calibri" pitchFamily="34" charset="0"/>
              </a:rPr>
              <a:t>: </a:t>
            </a:r>
            <a:endParaRPr lang="pl-PL" sz="240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Calibri" pitchFamily="34" charset="0"/>
              </a:rPr>
              <a:t>-	</a:t>
            </a:r>
            <a:r>
              <a:rPr lang="uk-UA"/>
              <a:t>понятійних (концептуальних) компетенцій – здібності в сфері читання, писання, використання грошей, здійснення вибору…</a:t>
            </a:r>
            <a:endParaRPr lang="en-US" sz="240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Calibri" pitchFamily="34" charset="0"/>
              </a:rPr>
              <a:t>-	</a:t>
            </a:r>
            <a:r>
              <a:rPr lang="uk-UA"/>
              <a:t>соціальних компетенцій – здібності у сфері встановлення контактів/відносин, взяття на себе відповідальності, дотримання принципів і правил/засад…</a:t>
            </a:r>
            <a:endParaRPr lang="en-US" sz="240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r>
              <a:rPr lang="en-US" sz="2400">
                <a:latin typeface="Calibri" pitchFamily="34" charset="0"/>
              </a:rPr>
              <a:t>-	</a:t>
            </a:r>
            <a:r>
              <a:rPr lang="uk-UA"/>
              <a:t>практичних компетенцій – виконання функцій повсякденного життя, харчування, дотримання гігієни, пересування, використання телефону чи користування громадським транспортом…</a:t>
            </a: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el 1"/>
          <p:cNvSpPr>
            <a:spLocks noGrp="1"/>
          </p:cNvSpPr>
          <p:nvPr/>
        </p:nvSpPr>
        <p:spPr bwMode="auto">
          <a:xfrm>
            <a:off x="769938" y="14652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>
                <a:latin typeface="Calibri Light" pitchFamily="34" charset="0"/>
              </a:rPr>
              <a:t>Класифікація</a:t>
            </a:r>
            <a:r>
              <a:rPr lang="en-US" sz="2800" b="1">
                <a:latin typeface="Calibri Light" pitchFamily="34" charset="0"/>
              </a:rPr>
              <a:t> (</a:t>
            </a:r>
            <a:r>
              <a:rPr lang="uk-UA" sz="2800" b="1">
                <a:latin typeface="Calibri Light" pitchFamily="34" charset="0"/>
              </a:rPr>
              <a:t>якщо є відповідна</a:t>
            </a:r>
            <a:r>
              <a:rPr lang="en-US" sz="2800" b="1">
                <a:latin typeface="Calibri Light" pitchFamily="34" charset="0"/>
              </a:rPr>
              <a:t>)</a:t>
            </a:r>
            <a:r>
              <a:rPr lang="pl-PL" sz="2800" b="1">
                <a:latin typeface="Calibri Light" pitchFamily="34" charset="0"/>
              </a:rPr>
              <a:t/>
            </a:r>
            <a:br>
              <a:rPr lang="pl-PL" sz="2800" b="1">
                <a:latin typeface="Calibri Light" pitchFamily="34" charset="0"/>
              </a:rPr>
            </a:br>
            <a:endParaRPr lang="en-US" sz="2800" b="1">
              <a:latin typeface="Calibri Light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77406"/>
              </p:ext>
            </p:extLst>
          </p:nvPr>
        </p:nvGraphicFramePr>
        <p:xfrm>
          <a:off x="769936" y="2130249"/>
          <a:ext cx="10604797" cy="398919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038928"/>
                <a:gridCol w="2521595"/>
                <a:gridCol w="2521595"/>
                <a:gridCol w="2522679"/>
              </a:tblGrid>
              <a:tr h="797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Рівень </a:t>
                      </a:r>
                      <a:r>
                        <a:rPr lang="uk-UA" sz="1800" dirty="0" err="1">
                          <a:solidFill>
                            <a:schemeClr val="tx1"/>
                          </a:solidFill>
                          <a:effectLst/>
                        </a:rPr>
                        <a:t>недорозвинутості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Інтелігентність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Arial Unicode MS"/>
                          <a:cs typeface="Times New Roman"/>
                        </a:rPr>
                        <a:t>(коефіцієнт)</a:t>
                      </a:r>
                      <a:r>
                        <a:rPr lang="uk-UA" sz="1800" baseline="0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Arial Unicode MS"/>
                          <a:cs typeface="Times New Roman"/>
                        </a:rPr>
                        <a:t> 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Соціальна </a:t>
                      </a: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адаптація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Arial Unicode MS"/>
                          <a:cs typeface="Times New Roman"/>
                        </a:rPr>
                        <a:t>(</a:t>
                      </a:r>
                      <a:r>
                        <a:rPr lang="uk-UA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шкала адаптаційної поведінки </a:t>
                      </a:r>
                      <a:r>
                        <a:rPr lang="uk-UA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Вайнленда</a:t>
                      </a:r>
                      <a:r>
                        <a:rPr lang="uk-UA" sz="1100" b="1" kern="1200" dirty="0" smtClean="0">
                          <a:solidFill>
                            <a:schemeClr val="tx1"/>
                          </a:solidFill>
                          <a:effectLst/>
                          <a:latin typeface="Helvetica"/>
                          <a:ea typeface="Arial Unicode MS"/>
                          <a:cs typeface="Times New Roman"/>
                        </a:rPr>
                        <a:t>)</a:t>
                      </a:r>
                      <a:endParaRPr lang="uk-UA" sz="11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Співвідношення розвитку до віку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Легка розумова відсталість 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IQ 50/55-69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VABS 50-70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6,5 – 10 років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Поміркована розумова відсталість 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IQ 35/40 – 50/55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VABS 35-50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4 – 6,5 років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Значна розумова відсталість 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IQ 20/25 – 35/40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VABS 20-35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2 – 4 роки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Глибока розумова відсталість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chemeClr val="tx1"/>
                          </a:solidFill>
                          <a:effectLst/>
                        </a:rPr>
                        <a:t>IQ &lt;20/25</a:t>
                      </a:r>
                      <a:endParaRPr lang="uk-UA" sz="180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VABS &lt;20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</a:rPr>
                        <a:t>0 – 2 роки</a:t>
                      </a:r>
                      <a:endParaRPr lang="uk-UA" sz="1800" dirty="0">
                        <a:solidFill>
                          <a:schemeClr val="tx1"/>
                        </a:solidFill>
                        <a:effectLst/>
                        <a:latin typeface="Helvetica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el 1"/>
          <p:cNvSpPr>
            <a:spLocks noGrp="1"/>
          </p:cNvSpPr>
          <p:nvPr/>
        </p:nvSpPr>
        <p:spPr bwMode="auto">
          <a:xfrm>
            <a:off x="787400" y="14398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/>
              <a:t>Легка розумова відсталість </a:t>
            </a:r>
            <a:r>
              <a:rPr lang="pl-PL" sz="2800" b="1" dirty="0" smtClean="0">
                <a:latin typeface="Calibri Light" pitchFamily="34" charset="0"/>
              </a:rPr>
              <a:t> 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24579" name="Tijdelijke aanduiding voor inhoud 2"/>
          <p:cNvSpPr>
            <a:spLocks noGrp="1"/>
          </p:cNvSpPr>
          <p:nvPr/>
        </p:nvSpPr>
        <p:spPr bwMode="auto">
          <a:xfrm>
            <a:off x="889000" y="1960563"/>
            <a:ext cx="9321800" cy="373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Times New Roman" pitchFamily="18" charset="0"/>
              </a:rPr>
              <a:t>Розумовий розвиток</a:t>
            </a:r>
            <a:endParaRPr lang="en-US" sz="2400" dirty="0">
              <a:latin typeface="Times New Roman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A.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Переробка/осмислення інформації, що дає можливість зрозуміння її значення</a:t>
            </a:r>
            <a:endParaRPr lang="en-US" sz="24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dirty="0">
                <a:latin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</a:rPr>
              <a:t>B.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 абстрактної інформації або віртуальних подій зв’язків/відносин</a:t>
            </a:r>
            <a:endParaRPr lang="en-US" sz="24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Times New Roman" pitchFamily="18" charset="0"/>
              </a:rPr>
              <a:t>Мовний розвиток</a:t>
            </a:r>
            <a:endParaRPr lang="en-US" sz="2400" dirty="0">
              <a:latin typeface="Times New Roman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Times New Roman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Times New Roman" pitchFamily="18" charset="0"/>
              </a:rPr>
              <a:t>Моторний розвиток</a:t>
            </a:r>
            <a:endParaRPr lang="en-US" sz="2400" dirty="0">
              <a:latin typeface="Times New Roman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Times New Roman" pitchFamily="18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Times New Roman" pitchFamily="18" charset="0"/>
              </a:rPr>
              <a:t>Соціальний та емоційний розвиток</a:t>
            </a:r>
            <a:endParaRPr 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el 1"/>
          <p:cNvSpPr>
            <a:spLocks noGrp="1"/>
          </p:cNvSpPr>
          <p:nvPr/>
        </p:nvSpPr>
        <p:spPr bwMode="auto">
          <a:xfrm>
            <a:off x="777875" y="1490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Вправа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25603" name="Tijdelijke aanduiding voor inhoud 2"/>
          <p:cNvSpPr>
            <a:spLocks noGrp="1"/>
          </p:cNvSpPr>
          <p:nvPr/>
        </p:nvSpPr>
        <p:spPr bwMode="auto">
          <a:xfrm>
            <a:off x="777875" y="1949380"/>
            <a:ext cx="11034713" cy="469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4572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2400" b="1" dirty="0">
                <a:latin typeface="+mn-lt"/>
              </a:rPr>
              <a:t>Переклади нижченаведений текст, передбачений для дітей з нормальним темпом розвитку у віці близько одинадцяти років на мову, приведену у відповідність для дітей того ж віку, рівень розвитку яких відповідає рівневі семирічної дитини</a:t>
            </a:r>
            <a:r>
              <a:rPr lang="uk-UA" sz="2400" b="1" dirty="0" smtClean="0">
                <a:latin typeface="+mn-lt"/>
              </a:rPr>
              <a:t>.</a:t>
            </a:r>
            <a:endParaRPr lang="pl-PL" sz="2200" b="1" dirty="0">
              <a:latin typeface="Calibri" pitchFamily="34" charset="0"/>
            </a:endParaRPr>
          </a:p>
          <a:p>
            <a:pPr algn="just" defTabSz="4572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sz="2400" dirty="0">
                <a:latin typeface="+mn-lt"/>
              </a:rPr>
              <a:t>Палеонтологія займається вивченням/дослідженням історії життя. Науковців, котрі займаються палеонтологією називаємо палеонтологами. Палеонтологи використовують закам’яніння, щоб отримати три основних інформації,що їх стосуються: вид і походження даного закам’яніння, середовище даного закам’яніння, а також, що дане закам’яніння може нам розповісти про історію Землі. Оскільки палеонтологів цікавить здобуття знань  про всі форми життя на землі, вони досліджують всі види закам’янінь, не лише кістки динозаврів. Є багато різних видів палеонтологів. Деякі дослідження закаменілі рослини, деякі закам’янілих риб, деякі закаменілих ссавців, a інші - динозаврів. Якого виду закаменілостей ми б не обрали, напевно існує такий палеонтолог, який займається дослідженням такого роду закаменілостей.</a:t>
            </a:r>
            <a:r>
              <a:rPr lang="pl-PL" sz="2200" dirty="0" smtClean="0">
                <a:latin typeface="+mn-lt"/>
              </a:rPr>
              <a:t>.</a:t>
            </a:r>
            <a:endParaRPr lang="pl-PL" sz="2200" dirty="0">
              <a:latin typeface="+mn-lt"/>
            </a:endParaRPr>
          </a:p>
          <a:p>
            <a:pPr algn="just" defTabSz="4572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pl-PL" sz="2200" dirty="0">
              <a:latin typeface="Calibri" pitchFamily="34" charset="0"/>
            </a:endParaRPr>
          </a:p>
          <a:p>
            <a:pPr algn="just" defTabSz="45720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el 1"/>
          <p:cNvSpPr>
            <a:spLocks noGrp="1"/>
          </p:cNvSpPr>
          <p:nvPr/>
        </p:nvSpPr>
        <p:spPr bwMode="auto">
          <a:xfrm>
            <a:off x="777875" y="1533525"/>
            <a:ext cx="99155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uk-UA" sz="2800" b="1" dirty="0">
                <a:latin typeface="+mn-lt"/>
              </a:rPr>
              <a:t>Дидактичні і методологічні наслідки у навчанні у навчанні дітей та молоді з легкою розумовою відсталістю</a:t>
            </a:r>
            <a:endParaRPr lang="uk-UA" sz="2800" dirty="0">
              <a:latin typeface="+mn-lt"/>
            </a:endParaRPr>
          </a:p>
        </p:txBody>
      </p:sp>
      <p:sp>
        <p:nvSpPr>
          <p:cNvPr id="26627" name="Tijdelijke aanduiding voor inhoud 2"/>
          <p:cNvSpPr>
            <a:spLocks noGrp="1"/>
          </p:cNvSpPr>
          <p:nvPr/>
        </p:nvSpPr>
        <p:spPr bwMode="auto">
          <a:xfrm>
            <a:off x="777875" y="2695575"/>
            <a:ext cx="82296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Завдання типу</a:t>
            </a:r>
            <a:r>
              <a:rPr lang="pl-PL" sz="2400" dirty="0" smtClean="0">
                <a:latin typeface="Calibri" pitchFamily="34" charset="0"/>
              </a:rPr>
              <a:t> „</a:t>
            </a:r>
            <a:r>
              <a:rPr lang="uk-UA" sz="2400" dirty="0" smtClean="0">
                <a:latin typeface="Calibri" pitchFamily="34" charset="0"/>
              </a:rPr>
              <a:t>крок за кроком</a:t>
            </a:r>
            <a:r>
              <a:rPr lang="pl-PL" sz="2400" dirty="0" smtClean="0">
                <a:latin typeface="Calibri" pitchFamily="34" charset="0"/>
              </a:rPr>
              <a:t>”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Прості, окремі інструкції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Повторення для закріплення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5 </a:t>
            </a:r>
            <a:r>
              <a:rPr lang="uk-UA" sz="2400" dirty="0" smtClean="0">
                <a:latin typeface="Calibri" pitchFamily="34" charset="0"/>
              </a:rPr>
              <a:t>фаз подавання нової інформації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Пояснення нових слів</a:t>
            </a:r>
            <a:endParaRPr lang="en-US" sz="2400" dirty="0" smtClean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Підсилення мотивації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Відповідальна реакція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Позитивне ставлення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el 1"/>
          <p:cNvSpPr>
            <a:spLocks noGrp="1"/>
          </p:cNvSpPr>
          <p:nvPr/>
        </p:nvSpPr>
        <p:spPr bwMode="auto">
          <a:xfrm>
            <a:off x="819150" y="15271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dirty="0" smtClean="0"/>
              <a:t>Поміркована розумова відсталість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27651" name="Tijdelijke aanduiding voor inhoud 2"/>
          <p:cNvSpPr>
            <a:spLocks noGrp="1"/>
          </p:cNvSpPr>
          <p:nvPr/>
        </p:nvSpPr>
        <p:spPr bwMode="auto">
          <a:xfrm>
            <a:off x="819150" y="2239963"/>
            <a:ext cx="8229600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200" dirty="0" smtClean="0">
                <a:latin typeface="Calibri" pitchFamily="34" charset="0"/>
              </a:rPr>
              <a:t>Опис</a:t>
            </a:r>
            <a:r>
              <a:rPr lang="pl-PL" sz="2200" dirty="0" smtClean="0">
                <a:latin typeface="Calibri" pitchFamily="34" charset="0"/>
              </a:rPr>
              <a:t>: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</a:rPr>
              <a:t>Вік, в якому проявляється відсталість</a:t>
            </a:r>
            <a:r>
              <a:rPr lang="en-US" sz="2200" dirty="0" smtClean="0">
                <a:latin typeface="Calibri" pitchFamily="34" charset="0"/>
              </a:rPr>
              <a:t>: </a:t>
            </a:r>
            <a:r>
              <a:rPr lang="uk-UA" sz="2200" dirty="0" smtClean="0">
                <a:latin typeface="Calibri" pitchFamily="34" charset="0"/>
              </a:rPr>
              <a:t>до</a:t>
            </a:r>
            <a:r>
              <a:rPr lang="en-US" sz="2200" dirty="0" smtClean="0">
                <a:latin typeface="Calibri" pitchFamily="34" charset="0"/>
              </a:rPr>
              <a:t> </a:t>
            </a:r>
            <a:r>
              <a:rPr lang="en-US" sz="2200" dirty="0">
                <a:latin typeface="Calibri" pitchFamily="34" charset="0"/>
              </a:rPr>
              <a:t>8 </a:t>
            </a:r>
            <a:r>
              <a:rPr lang="uk-UA" sz="2200" dirty="0" smtClean="0">
                <a:latin typeface="Calibri" pitchFamily="34" charset="0"/>
              </a:rPr>
              <a:t>року життя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</a:rPr>
              <a:t>Вміють підписатися</a:t>
            </a:r>
            <a:r>
              <a:rPr lang="en-US" sz="2200" dirty="0" smtClean="0">
                <a:latin typeface="Calibri" pitchFamily="34" charset="0"/>
              </a:rPr>
              <a:t>, </a:t>
            </a:r>
            <a:r>
              <a:rPr lang="uk-UA" sz="2200" dirty="0" smtClean="0">
                <a:latin typeface="Calibri" pitchFamily="34" charset="0"/>
              </a:rPr>
              <a:t>записати прості слова</a:t>
            </a:r>
            <a:r>
              <a:rPr lang="en-US" sz="2200" dirty="0" smtClean="0">
                <a:latin typeface="Calibri" pitchFamily="34" charset="0"/>
              </a:rPr>
              <a:t>,</a:t>
            </a:r>
            <a:r>
              <a:rPr lang="pl-PL" sz="2200" dirty="0" smtClean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можуть виконувати прості повсякденні функції</a:t>
            </a:r>
            <a:r>
              <a:rPr lang="pl-PL" sz="2200" dirty="0" smtClean="0">
                <a:latin typeface="Calibri" pitchFamily="34" charset="0"/>
              </a:rPr>
              <a:t> 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</a:rPr>
              <a:t>Цікавляться повсякденним життям</a:t>
            </a:r>
            <a:r>
              <a:rPr lang="en-US" sz="2200" dirty="0" smtClean="0">
                <a:latin typeface="Calibri" pitchFamily="34" charset="0"/>
              </a:rPr>
              <a:t>: </a:t>
            </a:r>
            <a:r>
              <a:rPr lang="uk-UA" sz="2200" dirty="0" smtClean="0">
                <a:latin typeface="Calibri" pitchFamily="34" charset="0"/>
              </a:rPr>
              <a:t>собакою, одягом</a:t>
            </a:r>
            <a:r>
              <a:rPr lang="en-US" sz="2200" dirty="0" smtClean="0">
                <a:latin typeface="Calibri" pitchFamily="34" charset="0"/>
              </a:rPr>
              <a:t>, </a:t>
            </a:r>
            <a:r>
              <a:rPr lang="uk-UA" sz="2200" dirty="0" smtClean="0">
                <a:latin typeface="Calibri" pitchFamily="34" charset="0"/>
              </a:rPr>
              <a:t>їжею</a:t>
            </a:r>
            <a:r>
              <a:rPr lang="en-US" sz="2200" dirty="0" smtClean="0">
                <a:latin typeface="Calibri" pitchFamily="34" charset="0"/>
              </a:rPr>
              <a:t>…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</a:rPr>
              <a:t>Зорово-рухова координація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Wingdings" pitchFamily="2" charset="2"/>
              <a:buChar char="Ø"/>
            </a:pPr>
            <a:r>
              <a:rPr lang="uk-UA" sz="2200" dirty="0" smtClean="0">
                <a:latin typeface="Calibri" pitchFamily="34" charset="0"/>
              </a:rPr>
              <a:t>Імпульсивність та спонтанність</a:t>
            </a:r>
            <a:r>
              <a:rPr lang="pl-PL" sz="2200" dirty="0" smtClean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у соціальних контактах</a:t>
            </a:r>
            <a:r>
              <a:rPr lang="pl-PL" sz="2200" dirty="0" smtClean="0">
                <a:latin typeface="Calibri" pitchFamily="34" charset="0"/>
              </a:rPr>
              <a:t> 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 для дидактики і методики у навчанні дітей та молоді з  поміркованою розумовою відсталістю</a:t>
            </a:r>
            <a:r>
              <a:rPr lang="pl-PL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el 1"/>
          <p:cNvSpPr>
            <a:spLocks noGrp="1"/>
          </p:cNvSpPr>
          <p:nvPr/>
        </p:nvSpPr>
        <p:spPr bwMode="auto">
          <a:xfrm>
            <a:off x="885825" y="15890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Інформація для групи, яка приїде завтра</a:t>
            </a:r>
            <a:r>
              <a:rPr lang="pl-PL" sz="2800" b="1" dirty="0" smtClean="0">
                <a:latin typeface="Calibri Light" pitchFamily="34" charset="0"/>
              </a:rPr>
              <a:t>.</a:t>
            </a:r>
            <a:endParaRPr lang="pl-PL" sz="2800" b="1" dirty="0">
              <a:latin typeface="Calibri Light" pitchFamily="34" charset="0"/>
            </a:endParaRPr>
          </a:p>
          <a:p>
            <a:pPr defTabSz="457200"/>
            <a:endParaRPr lang="pl-PL" sz="2800" b="1" dirty="0">
              <a:latin typeface="Calibri Light" pitchFamily="34" charset="0"/>
            </a:endParaRPr>
          </a:p>
          <a:p>
            <a:pPr defTabSz="457200"/>
            <a:r>
              <a:rPr lang="pl-PL" sz="2800" b="1" dirty="0">
                <a:latin typeface="Calibri Light" pitchFamily="34" charset="0"/>
              </a:rPr>
              <a:t>- </a:t>
            </a:r>
            <a:r>
              <a:rPr lang="uk-UA" sz="2800" b="1" dirty="0" smtClean="0">
                <a:latin typeface="Calibri Light" pitchFamily="34" charset="0"/>
              </a:rPr>
              <a:t>Група дорослих осіб з поміркованою і значною розумовою відсталістю</a:t>
            </a:r>
            <a:r>
              <a:rPr lang="pl-PL" sz="2400" b="1" dirty="0" smtClean="0">
                <a:latin typeface="Calibri Light" pitchFamily="34" charset="0"/>
              </a:rPr>
              <a:t> </a:t>
            </a:r>
            <a:r>
              <a:rPr lang="uk-UA" sz="2400" b="1" dirty="0" smtClean="0">
                <a:latin typeface="Calibri Light" pitchFamily="34" charset="0"/>
              </a:rPr>
              <a:t>з</a:t>
            </a:r>
            <a:r>
              <a:rPr lang="pl-PL" sz="2400" b="1" dirty="0" smtClean="0">
                <a:latin typeface="Calibri Light" pitchFamily="34" charset="0"/>
              </a:rPr>
              <a:t> </a:t>
            </a:r>
            <a:r>
              <a:rPr lang="uk-UA" sz="2400" b="1" dirty="0" smtClean="0">
                <a:latin typeface="Calibri Light" pitchFamily="34" charset="0"/>
              </a:rPr>
              <a:t>Майстер-класу </a:t>
            </a:r>
            <a:r>
              <a:rPr lang="uk-UA" sz="2400" b="1" dirty="0" err="1" smtClean="0">
                <a:latin typeface="Calibri Light" pitchFamily="34" charset="0"/>
              </a:rPr>
              <a:t>заняттєвої</a:t>
            </a:r>
            <a:r>
              <a:rPr lang="uk-UA" sz="2400" b="1" dirty="0" smtClean="0">
                <a:latin typeface="Calibri Light" pitchFamily="34" charset="0"/>
              </a:rPr>
              <a:t> терапії у Стальовій Волі</a:t>
            </a:r>
            <a:endParaRPr lang="pl-PL" sz="2400" b="1" dirty="0">
              <a:latin typeface="Calibri Light" pitchFamily="34" charset="0"/>
            </a:endParaRPr>
          </a:p>
          <a:p>
            <a:pPr defTabSz="457200"/>
            <a:r>
              <a:rPr lang="pl-PL" sz="2400" b="1" dirty="0">
                <a:latin typeface="Calibri Light" pitchFamily="34" charset="0"/>
              </a:rPr>
              <a:t>- </a:t>
            </a:r>
            <a:r>
              <a:rPr lang="uk-UA" sz="2400" b="1" dirty="0" smtClean="0">
                <a:latin typeface="Calibri Light" pitchFamily="34" charset="0"/>
              </a:rPr>
              <a:t>Група дорослих осіб із Групового дому самодопомоги</a:t>
            </a:r>
            <a:r>
              <a:rPr lang="pl-PL" sz="2400" b="1" dirty="0" smtClean="0">
                <a:latin typeface="Calibri Light" pitchFamily="34" charset="0"/>
              </a:rPr>
              <a:t> </a:t>
            </a:r>
            <a:r>
              <a:rPr lang="pl-PL" sz="2400" b="1" dirty="0">
                <a:latin typeface="Calibri Light" pitchFamily="34" charset="0"/>
              </a:rPr>
              <a:t/>
            </a:r>
            <a:br>
              <a:rPr lang="pl-PL" sz="2400" b="1" dirty="0">
                <a:latin typeface="Calibri Light" pitchFamily="34" charset="0"/>
              </a:rPr>
            </a:br>
            <a:r>
              <a:rPr lang="uk-UA" sz="2400" b="1" dirty="0">
                <a:latin typeface="Calibri Light" pitchFamily="34" charset="0"/>
              </a:rPr>
              <a:t>№</a:t>
            </a:r>
            <a:r>
              <a:rPr lang="pl-PL" sz="2400" b="1" dirty="0" smtClean="0">
                <a:latin typeface="Calibri Light" pitchFamily="34" charset="0"/>
              </a:rPr>
              <a:t> </a:t>
            </a:r>
            <a:r>
              <a:rPr lang="pl-PL" sz="2400" b="1" dirty="0">
                <a:latin typeface="Calibri Light" pitchFamily="34" charset="0"/>
              </a:rPr>
              <a:t>2 </a:t>
            </a:r>
            <a:r>
              <a:rPr lang="uk-UA" sz="2400" b="1" dirty="0" smtClean="0">
                <a:latin typeface="Calibri Light" pitchFamily="34" charset="0"/>
              </a:rPr>
              <a:t>в Стальовій Волі</a:t>
            </a:r>
            <a:r>
              <a:rPr lang="pl-PL" sz="2400" b="1" dirty="0" smtClean="0">
                <a:latin typeface="Calibri Light" pitchFamily="34" charset="0"/>
              </a:rPr>
              <a:t>   </a:t>
            </a:r>
            <a:endParaRPr lang="en-US" sz="2400" b="1" dirty="0">
              <a:latin typeface="Calibri Light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el 1"/>
          <p:cNvSpPr>
            <a:spLocks noGrp="1"/>
          </p:cNvSpPr>
          <p:nvPr/>
        </p:nvSpPr>
        <p:spPr bwMode="auto">
          <a:xfrm>
            <a:off x="901700" y="16224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Питання «доступу»</a:t>
            </a:r>
            <a:r>
              <a:rPr lang="pl-PL" sz="2800" b="1" dirty="0" smtClean="0">
                <a:latin typeface="Calibri Light" pitchFamily="34" charset="0"/>
              </a:rPr>
              <a:t>.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29699" name="Tijdelijke aanduiding voor inhoud 2"/>
          <p:cNvSpPr>
            <a:spLocks noGrp="1"/>
          </p:cNvSpPr>
          <p:nvPr/>
        </p:nvSpPr>
        <p:spPr bwMode="auto">
          <a:xfrm>
            <a:off x="901700" y="21939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uk-UA" sz="2400" b="1" dirty="0" smtClean="0">
                <a:latin typeface="Calibri" pitchFamily="34" charset="0"/>
              </a:rPr>
              <a:t>Зроби так, щоб я міг легко зорієнтуватися</a:t>
            </a: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uk-UA" sz="2400" b="1" dirty="0" smtClean="0">
                <a:latin typeface="Calibri" pitchFamily="34" charset="0"/>
              </a:rPr>
              <a:t>Хочу навчитись чогось нового</a:t>
            </a: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uk-UA" sz="2400" b="1" dirty="0" smtClean="0">
                <a:latin typeface="Calibri" pitchFamily="34" charset="0"/>
              </a:rPr>
              <a:t>Не хочу почуватись безпорадним</a:t>
            </a: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r>
              <a:rPr lang="uk-UA" sz="2400" b="1" dirty="0" smtClean="0">
                <a:latin typeface="Calibri" pitchFamily="34" charset="0"/>
              </a:rPr>
              <a:t>Зроби так, щоб я почував себе бажаним гостем</a:t>
            </a: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Calibri" pitchFamily="34" charset="0"/>
              <a:buAutoNum type="arabicPeriod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 marL="457200" indent="-457200" defTabSz="457200">
              <a:spcBef>
                <a:spcPct val="20000"/>
              </a:spcBef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</p:txBody>
      </p:sp>
      <p:pic>
        <p:nvPicPr>
          <p:cNvPr id="29700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7913" y="2851150"/>
            <a:ext cx="4530725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el 1"/>
          <p:cNvSpPr>
            <a:spLocks noGrp="1"/>
          </p:cNvSpPr>
          <p:nvPr/>
        </p:nvSpPr>
        <p:spPr bwMode="auto">
          <a:xfrm>
            <a:off x="881063" y="1647825"/>
            <a:ext cx="9329737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Питання</a:t>
            </a:r>
            <a:r>
              <a:rPr lang="pl-PL" sz="3200" dirty="0" smtClean="0">
                <a:latin typeface="Calibri Light" pitchFamily="34" charset="0"/>
              </a:rPr>
              <a:t> </a:t>
            </a:r>
            <a:r>
              <a:rPr lang="uk-UA" sz="3200" dirty="0" smtClean="0">
                <a:latin typeface="Calibri Light" pitchFamily="34" charset="0"/>
              </a:rPr>
              <a:t>«доступу»</a:t>
            </a:r>
            <a:r>
              <a:rPr lang="pl-PL" sz="3200" dirty="0" smtClean="0">
                <a:latin typeface="Calibri Light" pitchFamily="34" charset="0"/>
              </a:rPr>
              <a:t>. </a:t>
            </a:r>
            <a:endParaRPr lang="en-US" sz="3200" dirty="0">
              <a:latin typeface="Calibri Light" pitchFamily="34" charset="0"/>
            </a:endParaRPr>
          </a:p>
        </p:txBody>
      </p:sp>
      <p:sp>
        <p:nvSpPr>
          <p:cNvPr id="30723" name="Tijdelijke aanduiding voor inhoud 2"/>
          <p:cNvSpPr>
            <a:spLocks noGrp="1"/>
          </p:cNvSpPr>
          <p:nvPr/>
        </p:nvSpPr>
        <p:spPr bwMode="auto">
          <a:xfrm>
            <a:off x="881063" y="2459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5.  </a:t>
            </a:r>
            <a:r>
              <a:rPr lang="uk-UA" sz="2400" b="1" dirty="0" smtClean="0">
                <a:latin typeface="Calibri" pitchFamily="34" charset="0"/>
              </a:rPr>
              <a:t>Сприймай мене за те</a:t>
            </a:r>
            <a:r>
              <a:rPr lang="pl-PL" sz="2400" b="1" dirty="0" smtClean="0">
                <a:latin typeface="Calibri" pitchFamily="34" charset="0"/>
              </a:rPr>
              <a:t>, </a:t>
            </a:r>
            <a:r>
              <a:rPr lang="uk-UA" sz="2400" b="1" dirty="0" smtClean="0">
                <a:latin typeface="Calibri" pitchFamily="34" charset="0"/>
              </a:rPr>
              <a:t>ким я є і що знаю</a:t>
            </a: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 </a:t>
            </a:r>
            <a:r>
              <a:rPr lang="uk-UA" sz="2400" b="1" dirty="0" smtClean="0">
                <a:latin typeface="Calibri" pitchFamily="34" charset="0"/>
              </a:rPr>
              <a:t>Допоможи мені зрозуміти та дозволь мені говорити</a:t>
            </a: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 </a:t>
            </a:r>
            <a:r>
              <a:rPr lang="uk-UA" sz="2400" b="1" dirty="0" smtClean="0">
                <a:latin typeface="Calibri" pitchFamily="34" charset="0"/>
              </a:rPr>
              <a:t>Дозволь мені вибирати, дай мені трішки контролю</a:t>
            </a:r>
            <a:r>
              <a:rPr lang="pl-PL" sz="2400" b="1" dirty="0" smtClean="0">
                <a:latin typeface="Calibri" pitchFamily="34" charset="0"/>
              </a:rPr>
              <a:t>. </a:t>
            </a: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6. </a:t>
            </a:r>
            <a:r>
              <a:rPr lang="uk-UA" sz="2400" b="1" dirty="0" smtClean="0">
                <a:latin typeface="Calibri" pitchFamily="34" charset="0"/>
              </a:rPr>
              <a:t>Дозволь мені брати участь</a:t>
            </a: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7. </a:t>
            </a:r>
            <a:r>
              <a:rPr lang="uk-UA" sz="2400" b="1" dirty="0" smtClean="0">
                <a:latin typeface="Calibri" pitchFamily="34" charset="0"/>
              </a:rPr>
              <a:t>Задовольни мої базові потреби</a:t>
            </a: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b="1" dirty="0" smtClean="0">
                <a:latin typeface="Calibri" pitchFamily="34" charset="0"/>
              </a:rPr>
              <a:t>Я прийшов сюди</a:t>
            </a:r>
            <a:r>
              <a:rPr lang="pl-PL" sz="2400" b="1" dirty="0" smtClean="0">
                <a:latin typeface="Calibri" pitchFamily="34" charset="0"/>
              </a:rPr>
              <a:t>, </a:t>
            </a:r>
            <a:r>
              <a:rPr lang="uk-UA" sz="2400" b="1" dirty="0" smtClean="0">
                <a:latin typeface="Calibri" pitchFamily="34" charset="0"/>
              </a:rPr>
              <a:t>щоб провести трохи часу з родиною</a:t>
            </a:r>
            <a:r>
              <a:rPr lang="pl-PL" sz="2400" b="1" dirty="0" smtClean="0">
                <a:latin typeface="Calibri" pitchFamily="34" charset="0"/>
              </a:rPr>
              <a:t>/</a:t>
            </a:r>
            <a:r>
              <a:rPr lang="uk-UA" sz="2400" b="1" dirty="0" smtClean="0">
                <a:latin typeface="Calibri" pitchFamily="34" charset="0"/>
              </a:rPr>
              <a:t>друзями</a:t>
            </a:r>
            <a:r>
              <a:rPr lang="pl-PL" sz="2400" b="1" dirty="0" smtClean="0">
                <a:latin typeface="Calibri" pitchFamily="34" charset="0"/>
              </a:rPr>
              <a:t>. </a:t>
            </a: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endParaRPr lang="en-US" sz="24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el 1"/>
          <p:cNvSpPr>
            <a:spLocks noGrp="1"/>
          </p:cNvSpPr>
          <p:nvPr/>
        </p:nvSpPr>
        <p:spPr bwMode="auto">
          <a:xfrm>
            <a:off x="777875" y="174625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Відвідини музею з метою оцінки доступу/доступності</a:t>
            </a:r>
            <a:r>
              <a:rPr lang="pl-PL" sz="2800" b="1" dirty="0" smtClean="0">
                <a:latin typeface="Calibri Light" pitchFamily="34" charset="0"/>
              </a:rPr>
              <a:t> </a:t>
            </a:r>
            <a:r>
              <a:rPr lang="pl-PL" sz="2800" b="1" dirty="0">
                <a:latin typeface="Calibri Light" pitchFamily="34" charset="0"/>
              </a:rPr>
              <a:t/>
            </a:r>
            <a:br>
              <a:rPr lang="pl-PL" sz="2800" b="1" dirty="0">
                <a:latin typeface="Calibri Light" pitchFamily="34" charset="0"/>
              </a:rPr>
            </a:br>
            <a:r>
              <a:rPr lang="uk-UA" sz="2800" b="1" dirty="0" smtClean="0">
                <a:latin typeface="Calibri Light" pitchFamily="34" charset="0"/>
              </a:rPr>
              <a:t>для групи дітей</a:t>
            </a:r>
            <a:r>
              <a:rPr lang="pl-PL" sz="2800" b="1" dirty="0" smtClean="0">
                <a:latin typeface="Calibri Light" pitchFamily="34" charset="0"/>
              </a:rPr>
              <a:t>, </a:t>
            </a:r>
            <a:r>
              <a:rPr lang="uk-UA" sz="2800" b="1" dirty="0" smtClean="0">
                <a:latin typeface="Calibri Light" pitchFamily="34" charset="0"/>
              </a:rPr>
              <a:t>яка завтра прибуде до музею.</a:t>
            </a:r>
            <a:r>
              <a:rPr lang="pl-PL" sz="2800" b="1" dirty="0" smtClean="0">
                <a:latin typeface="Calibri Light" pitchFamily="34" charset="0"/>
              </a:rPr>
              <a:t>  </a:t>
            </a:r>
            <a:r>
              <a:rPr lang="pl-PL" sz="2800" b="1" dirty="0">
                <a:latin typeface="Calibri Light" pitchFamily="34" charset="0"/>
              </a:rPr>
              <a:t/>
            </a:r>
            <a:br>
              <a:rPr lang="pl-PL" sz="2800" b="1" dirty="0">
                <a:latin typeface="Calibri Light" pitchFamily="34" charset="0"/>
              </a:rPr>
            </a:b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31747" name="Tijdelijke aanduiding voor inhoud 2"/>
          <p:cNvSpPr>
            <a:spLocks noGrp="1"/>
          </p:cNvSpPr>
          <p:nvPr/>
        </p:nvSpPr>
        <p:spPr bwMode="auto">
          <a:xfrm>
            <a:off x="777875" y="3221038"/>
            <a:ext cx="943292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Врахування усіх факторів</a:t>
            </a:r>
            <a:r>
              <a:rPr lang="pl-PL" sz="2400" dirty="0" smtClean="0">
                <a:latin typeface="Calibri" pitchFamily="34" charset="0"/>
              </a:rPr>
              <a:t>, </a:t>
            </a:r>
            <a:r>
              <a:rPr lang="uk-UA" sz="2400" dirty="0" smtClean="0">
                <a:latin typeface="Calibri" pitchFamily="34" charset="0"/>
              </a:rPr>
              <a:t>які тут наведені</a:t>
            </a:r>
            <a:r>
              <a:rPr lang="pl-PL" sz="2400" dirty="0" smtClean="0">
                <a:latin typeface="Calibri" pitchFamily="34" charset="0"/>
              </a:rPr>
              <a:t> (</a:t>
            </a:r>
            <a:r>
              <a:rPr lang="uk-UA" sz="2400" dirty="0" smtClean="0">
                <a:latin typeface="Calibri" pitchFamily="34" charset="0"/>
              </a:rPr>
              <a:t>опис умінь</a:t>
            </a:r>
            <a:r>
              <a:rPr lang="pl-PL" sz="2400" dirty="0" smtClean="0">
                <a:latin typeface="Calibri" pitchFamily="34" charset="0"/>
              </a:rPr>
              <a:t>, </a:t>
            </a:r>
            <a:r>
              <a:rPr lang="uk-UA" sz="2400" dirty="0" smtClean="0">
                <a:latin typeface="Calibri" pitchFamily="34" charset="0"/>
              </a:rPr>
              <a:t>педагогічні наслідки</a:t>
            </a:r>
            <a:r>
              <a:rPr lang="pl-PL" sz="2400" dirty="0" smtClean="0">
                <a:latin typeface="Calibri" pitchFamily="34" charset="0"/>
              </a:rPr>
              <a:t>, </a:t>
            </a:r>
            <a:r>
              <a:rPr lang="uk-UA" sz="2400" dirty="0" smtClean="0">
                <a:latin typeface="Calibri" pitchFamily="34" charset="0"/>
              </a:rPr>
              <a:t>питання доступу/доступності</a:t>
            </a:r>
            <a:r>
              <a:rPr lang="pl-PL" sz="2400" dirty="0" smtClean="0">
                <a:latin typeface="Calibri" pitchFamily="34" charset="0"/>
              </a:rPr>
              <a:t>):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uk-UA" sz="2400" dirty="0" smtClean="0">
                <a:latin typeface="Calibri" pitchFamily="34" charset="0"/>
                <a:sym typeface="Wingdings" pitchFamily="2" charset="2"/>
              </a:rPr>
              <a:t>Які фактори мусимо оцінювати в ході візиту</a:t>
            </a:r>
            <a:r>
              <a:rPr lang="pl-PL" sz="2400" dirty="0" smtClean="0">
                <a:latin typeface="Calibri" pitchFamily="34" charset="0"/>
              </a:rPr>
              <a:t>?  </a:t>
            </a: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el 1"/>
          <p:cNvSpPr>
            <a:spLocks noGrp="1"/>
          </p:cNvSpPr>
          <p:nvPr/>
        </p:nvSpPr>
        <p:spPr bwMode="auto">
          <a:xfrm>
            <a:off x="2209800" y="269398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en-US" sz="2800">
                <a:solidFill>
                  <a:srgbClr val="FFFFFF"/>
                </a:solidFill>
                <a:latin typeface="Calibri Light" pitchFamily="34" charset="0"/>
              </a:rPr>
              <a:t>“</a:t>
            </a:r>
            <a:r>
              <a:rPr lang="pl-PL" sz="2800" b="1">
                <a:solidFill>
                  <a:srgbClr val="FFFFFF"/>
                </a:solidFill>
                <a:latin typeface="Calibri Light" pitchFamily="34" charset="0"/>
              </a:rPr>
              <a:t>Moje muzeum jest Twoim muzeum.</a:t>
            </a:r>
            <a:r>
              <a:rPr lang="en-US" sz="2800">
                <a:solidFill>
                  <a:srgbClr val="FFFFFF"/>
                </a:solidFill>
                <a:latin typeface="Calibri Light" pitchFamily="34" charset="0"/>
              </a:rPr>
              <a:t>” </a:t>
            </a:r>
            <a:br>
              <a:rPr lang="en-US" sz="2800">
                <a:solidFill>
                  <a:srgbClr val="FFFFFF"/>
                </a:solidFill>
                <a:latin typeface="Calibri Light" pitchFamily="34" charset="0"/>
              </a:rPr>
            </a:br>
            <a:r>
              <a:rPr lang="pl-PL" sz="2800">
                <a:solidFill>
                  <a:srgbClr val="FFFFFF"/>
                </a:solidFill>
                <a:latin typeface="Calibri Light" pitchFamily="34" charset="0"/>
              </a:rPr>
              <a:t>Zwiedzanie muzeów</a:t>
            </a:r>
            <a:r>
              <a:rPr lang="en-US" sz="2800">
                <a:solidFill>
                  <a:srgbClr val="FFFFFF"/>
                </a:solidFill>
                <a:latin typeface="Calibri Light" pitchFamily="34" charset="0"/>
              </a:rPr>
              <a:t> </a:t>
            </a:r>
            <a:r>
              <a:rPr lang="pl-PL" sz="2800">
                <a:solidFill>
                  <a:srgbClr val="FFFFFF"/>
                </a:solidFill>
                <a:latin typeface="Calibri Light" pitchFamily="34" charset="0"/>
              </a:rPr>
              <a:t>z osobami </a:t>
            </a:r>
            <a:br>
              <a:rPr lang="pl-PL" sz="2800">
                <a:solidFill>
                  <a:srgbClr val="FFFFFF"/>
                </a:solidFill>
                <a:latin typeface="Calibri Light" pitchFamily="34" charset="0"/>
              </a:rPr>
            </a:br>
            <a:r>
              <a:rPr lang="pl-PL" sz="2800">
                <a:solidFill>
                  <a:srgbClr val="FFFFFF"/>
                </a:solidFill>
                <a:latin typeface="Calibri Light" pitchFamily="34" charset="0"/>
              </a:rPr>
              <a:t>z niepełnosprawnością intelektualną. </a:t>
            </a:r>
            <a:endParaRPr lang="nl-BE" sz="2800">
              <a:solidFill>
                <a:srgbClr val="FFFFFF"/>
              </a:solidFill>
              <a:latin typeface="Calibri Light" pitchFamily="34" charset="0"/>
            </a:endParaRPr>
          </a:p>
        </p:txBody>
      </p:sp>
      <p:sp>
        <p:nvSpPr>
          <p:cNvPr id="14339" name="Titel 1"/>
          <p:cNvSpPr>
            <a:spLocks noGrp="1"/>
          </p:cNvSpPr>
          <p:nvPr/>
        </p:nvSpPr>
        <p:spPr bwMode="auto">
          <a:xfrm>
            <a:off x="2362200" y="2846388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“</a:t>
            </a:r>
            <a:r>
              <a:rPr lang="pl-PL" sz="2800" b="1">
                <a:solidFill>
                  <a:srgbClr val="FFFFFF"/>
                </a:solidFill>
                <a:latin typeface="Calibri" pitchFamily="34" charset="0"/>
              </a:rPr>
              <a:t>Moje muzeum jest Twoim muzeum.</a:t>
            </a:r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” </a:t>
            </a:r>
            <a:br>
              <a:rPr lang="en-US" sz="2800">
                <a:solidFill>
                  <a:srgbClr val="FFFFFF"/>
                </a:solidFill>
                <a:latin typeface="Calibri" pitchFamily="34" charset="0"/>
              </a:rPr>
            </a:br>
            <a:r>
              <a:rPr lang="pl-PL" sz="2800">
                <a:solidFill>
                  <a:srgbClr val="FFFFFF"/>
                </a:solidFill>
                <a:latin typeface="Calibri" pitchFamily="34" charset="0"/>
              </a:rPr>
              <a:t>Zwiedzanie muzeów</a:t>
            </a:r>
            <a:r>
              <a:rPr lang="en-US" sz="280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pl-PL" sz="2800">
                <a:solidFill>
                  <a:srgbClr val="FFFFFF"/>
                </a:solidFill>
                <a:latin typeface="Calibri" pitchFamily="34" charset="0"/>
              </a:rPr>
              <a:t>z osobami </a:t>
            </a:r>
            <a:br>
              <a:rPr lang="pl-PL" sz="2800">
                <a:solidFill>
                  <a:srgbClr val="FFFFFF"/>
                </a:solidFill>
                <a:latin typeface="Calibri" pitchFamily="34" charset="0"/>
              </a:rPr>
            </a:br>
            <a:r>
              <a:rPr lang="pl-PL" sz="2800">
                <a:solidFill>
                  <a:srgbClr val="FFFFFF"/>
                </a:solidFill>
                <a:latin typeface="Calibri" pitchFamily="34" charset="0"/>
              </a:rPr>
              <a:t>z niepełnosprawnością intelektualną. </a:t>
            </a:r>
            <a:endParaRPr lang="nl-BE" sz="2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340" name="Prostokąt 6"/>
          <p:cNvSpPr>
            <a:spLocks noChangeArrowheads="1"/>
          </p:cNvSpPr>
          <p:nvPr/>
        </p:nvSpPr>
        <p:spPr bwMode="auto">
          <a:xfrm>
            <a:off x="839788" y="5126038"/>
            <a:ext cx="6096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Мірель Діфрейн</a:t>
            </a:r>
            <a:endParaRPr lang="nl-BE"/>
          </a:p>
          <a:p>
            <a:r>
              <a:rPr lang="uk-UA"/>
              <a:t>Координатор дослідницької групи</a:t>
            </a:r>
            <a:r>
              <a:rPr lang="nl-BE">
                <a:latin typeface="Calibri" pitchFamily="34" charset="0"/>
              </a:rPr>
              <a:t> </a:t>
            </a:r>
            <a:r>
              <a:rPr lang="pl-PL">
                <a:latin typeface="Calibri" pitchFamily="34" charset="0"/>
              </a:rPr>
              <a:t>„</a:t>
            </a:r>
            <a:r>
              <a:rPr lang="uk-UA"/>
              <a:t>Культура в школі</a:t>
            </a:r>
            <a:r>
              <a:rPr lang="pl-PL">
                <a:latin typeface="Calibri" pitchFamily="34" charset="0"/>
              </a:rPr>
              <a:t>”</a:t>
            </a:r>
            <a:r>
              <a:rPr lang="nl-BE">
                <a:latin typeface="Calibri" pitchFamily="34" charset="0"/>
              </a:rPr>
              <a:t>.</a:t>
            </a:r>
          </a:p>
          <a:p>
            <a:r>
              <a:rPr lang="nl-BE">
                <a:latin typeface="Calibri" pitchFamily="34" charset="0"/>
              </a:rPr>
              <a:t>VIVES, </a:t>
            </a:r>
            <a:r>
              <a:rPr lang="uk-UA"/>
              <a:t>Бельгія</a:t>
            </a:r>
            <a:endParaRPr lang="nl-BE"/>
          </a:p>
        </p:txBody>
      </p:sp>
      <p:sp>
        <p:nvSpPr>
          <p:cNvPr id="14341" name="Prostokąt 7"/>
          <p:cNvSpPr>
            <a:spLocks noChangeArrowheads="1"/>
          </p:cNvSpPr>
          <p:nvPr/>
        </p:nvSpPr>
        <p:spPr bwMode="auto">
          <a:xfrm>
            <a:off x="3303588" y="2595563"/>
            <a:ext cx="60960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dirty="0" smtClean="0"/>
              <a:t>«</a:t>
            </a:r>
            <a:r>
              <a:rPr lang="uk-UA" sz="2800" b="1" dirty="0" smtClean="0"/>
              <a:t>Мій </a:t>
            </a:r>
            <a:r>
              <a:rPr lang="uk-UA" sz="2800" b="1" dirty="0"/>
              <a:t>музей – Твій </a:t>
            </a:r>
            <a:r>
              <a:rPr lang="uk-UA" sz="2800" b="1" dirty="0" smtClean="0"/>
              <a:t>музей</a:t>
            </a:r>
            <a:r>
              <a:rPr lang="uk-UA" sz="2800" dirty="0" smtClean="0"/>
              <a:t>»</a:t>
            </a:r>
            <a:r>
              <a:rPr lang="pl-PL" sz="2800" b="1" dirty="0" smtClean="0">
                <a:latin typeface="Calibri" pitchFamily="34" charset="0"/>
              </a:rPr>
              <a:t>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uk-UA" sz="2800" dirty="0"/>
              <a:t>Відвідання музеїв з інтелектуально неповносправними особами</a:t>
            </a:r>
            <a:r>
              <a:rPr lang="pl-PL" sz="2800" dirty="0">
                <a:latin typeface="Calibri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el 2"/>
          <p:cNvSpPr>
            <a:spLocks noGrp="1"/>
          </p:cNvSpPr>
          <p:nvPr/>
        </p:nvSpPr>
        <p:spPr bwMode="auto">
          <a:xfrm>
            <a:off x="815975" y="1671638"/>
            <a:ext cx="939482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День</a:t>
            </a:r>
            <a:r>
              <a:rPr lang="nl-BE" sz="2800" b="1" dirty="0" smtClean="0">
                <a:latin typeface="Calibri Light" pitchFamily="34" charset="0"/>
              </a:rPr>
              <a:t> </a:t>
            </a:r>
            <a:r>
              <a:rPr lang="nl-BE" sz="2800" b="1" dirty="0">
                <a:latin typeface="Calibri Light" pitchFamily="34" charset="0"/>
              </a:rPr>
              <a:t>1</a:t>
            </a:r>
          </a:p>
        </p:txBody>
      </p:sp>
      <p:sp>
        <p:nvSpPr>
          <p:cNvPr id="32771" name="Tijdelijke aanduiding voor inhoud 1"/>
          <p:cNvSpPr>
            <a:spLocks noGrp="1"/>
          </p:cNvSpPr>
          <p:nvPr/>
        </p:nvSpPr>
        <p:spPr bwMode="auto">
          <a:xfrm>
            <a:off x="889000" y="2636838"/>
            <a:ext cx="93218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11:45-12:30 </a:t>
            </a:r>
            <a:r>
              <a:rPr lang="pl-PL" sz="2400" dirty="0" smtClean="0">
                <a:latin typeface="Calibri" pitchFamily="34" charset="0"/>
              </a:rPr>
              <a:t>/</a:t>
            </a:r>
            <a:r>
              <a:rPr lang="uk-UA" sz="2400" dirty="0" smtClean="0">
                <a:latin typeface="Calibri" pitchFamily="34" charset="0"/>
              </a:rPr>
              <a:t>новий спосіб мислення про передачу історичної спадщини людям з інтелектуальною неповносправністю</a:t>
            </a:r>
            <a:r>
              <a:rPr lang="pl-PL" sz="2400" dirty="0" smtClean="0">
                <a:latin typeface="Calibri" pitchFamily="34" charset="0"/>
              </a:rPr>
              <a:t>/ </a:t>
            </a:r>
            <a:endParaRPr lang="nl-BE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dirty="0">
                <a:latin typeface="Calibri" pitchFamily="34" charset="0"/>
              </a:rPr>
              <a:t>- </a:t>
            </a:r>
            <a:r>
              <a:rPr lang="uk-UA" sz="2400" dirty="0" err="1" smtClean="0">
                <a:latin typeface="Calibri" pitchFamily="34" charset="0"/>
              </a:rPr>
              <a:t>Кен</a:t>
            </a:r>
            <a:r>
              <a:rPr lang="uk-UA" sz="2400" dirty="0" smtClean="0">
                <a:latin typeface="Calibri" pitchFamily="34" charset="0"/>
              </a:rPr>
              <a:t> </a:t>
            </a:r>
            <a:r>
              <a:rPr lang="uk-UA" sz="2400" dirty="0" err="1" smtClean="0">
                <a:latin typeface="Calibri" pitchFamily="34" charset="0"/>
              </a:rPr>
              <a:t>Робінсон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uk-UA" sz="2400" dirty="0">
                <a:latin typeface="+mn-lt"/>
              </a:rPr>
              <a:t>(поняття дивергентного мислення) </a:t>
            </a:r>
            <a:r>
              <a:rPr lang="pl-PL" sz="2400" dirty="0" smtClean="0">
                <a:latin typeface="Calibri" pitchFamily="34" charset="0"/>
              </a:rPr>
              <a:t>/(</a:t>
            </a:r>
            <a:r>
              <a:rPr lang="uk-UA" sz="2400" dirty="0" smtClean="0">
                <a:latin typeface="Calibri" pitchFamily="34" charset="0"/>
              </a:rPr>
              <a:t>творче мислення</a:t>
            </a:r>
            <a:r>
              <a:rPr lang="pl-PL" sz="2400" dirty="0" smtClean="0">
                <a:latin typeface="Calibri" pitchFamily="34" charset="0"/>
              </a:rPr>
              <a:t>)/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dirty="0">
                <a:latin typeface="Calibri" pitchFamily="34" charset="0"/>
              </a:rPr>
              <a:t>- </a:t>
            </a:r>
            <a:r>
              <a:rPr lang="uk-UA" sz="2400" dirty="0">
                <a:latin typeface="+mn-lt"/>
              </a:rPr>
              <a:t>Артур </a:t>
            </a:r>
            <a:r>
              <a:rPr lang="uk-UA" sz="2400" dirty="0" smtClean="0">
                <a:latin typeface="+mn-lt"/>
              </a:rPr>
              <a:t>Кестлер: асоціація (близькі уявлення) – </a:t>
            </a:r>
            <a:r>
              <a:rPr lang="uk-UA" sz="2400" dirty="0">
                <a:latin typeface="+mn-lt"/>
              </a:rPr>
              <a:t>провокація – </a:t>
            </a:r>
            <a:r>
              <a:rPr lang="uk-UA" sz="2400" dirty="0" err="1" smtClean="0">
                <a:latin typeface="+mn-lt"/>
              </a:rPr>
              <a:t>бісоціація</a:t>
            </a:r>
            <a:r>
              <a:rPr lang="uk-UA" sz="2400" dirty="0" smtClean="0">
                <a:latin typeface="+mn-lt"/>
              </a:rPr>
              <a:t> (далекі уявлення)</a:t>
            </a:r>
            <a:endParaRPr lang="nl-BE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el 2"/>
          <p:cNvSpPr>
            <a:spLocks noGrp="1"/>
          </p:cNvSpPr>
          <p:nvPr/>
        </p:nvSpPr>
        <p:spPr bwMode="auto">
          <a:xfrm>
            <a:off x="839788" y="1647825"/>
            <a:ext cx="9371012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err="1" smtClean="0">
                <a:latin typeface="Calibri Light" pitchFamily="34" charset="0"/>
              </a:rPr>
              <a:t>Кен</a:t>
            </a:r>
            <a:r>
              <a:rPr lang="uk-UA" sz="2800" b="1" dirty="0" smtClean="0">
                <a:latin typeface="Calibri Light" pitchFamily="34" charset="0"/>
              </a:rPr>
              <a:t> </a:t>
            </a:r>
            <a:r>
              <a:rPr lang="uk-UA" sz="2800" b="1" dirty="0" err="1" smtClean="0">
                <a:latin typeface="Calibri Light" pitchFamily="34" charset="0"/>
              </a:rPr>
              <a:t>Робінсон</a:t>
            </a:r>
            <a:r>
              <a:rPr lang="en-US" sz="2800" b="1" dirty="0" smtClean="0">
                <a:latin typeface="Calibri Light" pitchFamily="34" charset="0"/>
              </a:rPr>
              <a:t>: </a:t>
            </a:r>
            <a:r>
              <a:rPr lang="uk-UA" sz="2800" b="1" dirty="0" smtClean="0">
                <a:latin typeface="Calibri Light" pitchFamily="34" charset="0"/>
              </a:rPr>
              <a:t>креативне мислення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33795" name="Tijdelijke aanduiding voor inhoud 1"/>
          <p:cNvSpPr>
            <a:spLocks noGrp="1"/>
          </p:cNvSpPr>
          <p:nvPr/>
        </p:nvSpPr>
        <p:spPr bwMode="auto">
          <a:xfrm>
            <a:off x="839788" y="2108200"/>
            <a:ext cx="9371012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Calibri" pitchFamily="34" charset="0"/>
                <a:hlinkClick r:id="rId3"/>
              </a:rPr>
              <a:t>https://www.youtube.com/watch?v=zDZFcDGpL4U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sz="2400" b="1" dirty="0">
                <a:latin typeface="Calibri" pitchFamily="34" charset="0"/>
              </a:rPr>
              <a:t>RSA Animate – </a:t>
            </a:r>
            <a:r>
              <a:rPr lang="uk-UA" sz="2400" dirty="0" smtClean="0">
                <a:latin typeface="Calibri" pitchFamily="34" charset="0"/>
              </a:rPr>
              <a:t>зміна парадигм навчання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b="1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Calibri" pitchFamily="34" charset="0"/>
                <a:hlinkClick r:id="rId4"/>
              </a:rPr>
              <a:t>http://www.amara.org/en/videos/w9hDNpwpZu6H/info/rsa-animate-changing-education-paradigms-ken-robinson/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el 2"/>
          <p:cNvSpPr>
            <a:spLocks noGrp="1"/>
          </p:cNvSpPr>
          <p:nvPr/>
        </p:nvSpPr>
        <p:spPr bwMode="auto">
          <a:xfrm>
            <a:off x="774700" y="1671638"/>
            <a:ext cx="9436100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«Хочу навчитися чогось нового</a:t>
            </a:r>
            <a:r>
              <a:rPr lang="pl-PL" sz="2800" b="1" dirty="0" smtClean="0">
                <a:latin typeface="Calibri Light" pitchFamily="34" charset="0"/>
              </a:rPr>
              <a:t>!</a:t>
            </a:r>
            <a:r>
              <a:rPr lang="uk-UA" sz="2800" b="1" dirty="0" smtClean="0">
                <a:latin typeface="Calibri Light" pitchFamily="34" charset="0"/>
              </a:rPr>
              <a:t>»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34819" name="Tijdelijke aanduiding voor inhoud 1"/>
          <p:cNvSpPr>
            <a:spLocks noGrp="1"/>
          </p:cNvSpPr>
          <p:nvPr/>
        </p:nvSpPr>
        <p:spPr bwMode="auto">
          <a:xfrm>
            <a:off x="898525" y="2413000"/>
            <a:ext cx="9312275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Голуб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</a:rPr>
              <a:t>чи мавпа</a:t>
            </a:r>
            <a:r>
              <a:rPr lang="en-US" sz="2400" dirty="0" smtClean="0">
                <a:latin typeface="Calibri" pitchFamily="34" charset="0"/>
              </a:rPr>
              <a:t>?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34820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3788" y="3055938"/>
            <a:ext cx="93821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3375" y="2803525"/>
            <a:ext cx="136525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Obraz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3788" y="4090988"/>
            <a:ext cx="3054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itel 2"/>
          <p:cNvSpPr>
            <a:spLocks noGrp="1"/>
          </p:cNvSpPr>
          <p:nvPr/>
        </p:nvSpPr>
        <p:spPr bwMode="auto">
          <a:xfrm>
            <a:off x="857250" y="1482725"/>
            <a:ext cx="935355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Пояснити або дозволити пояснити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35843" name="Tijdelijke aanduiding voor inhoud 1"/>
          <p:cNvSpPr>
            <a:spLocks noGrp="1"/>
          </p:cNvSpPr>
          <p:nvPr/>
        </p:nvSpPr>
        <p:spPr bwMode="auto">
          <a:xfrm>
            <a:off x="857250" y="2117725"/>
            <a:ext cx="9353550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sz="2200" b="1" dirty="0" smtClean="0">
                <a:latin typeface="Calibri" pitchFamily="34" charset="0"/>
              </a:rPr>
              <a:t>Пояснення</a:t>
            </a:r>
            <a:r>
              <a:rPr lang="pl-PL" sz="2200" b="1" dirty="0" smtClean="0">
                <a:latin typeface="Calibri" pitchFamily="34" charset="0"/>
              </a:rPr>
              <a:t> </a:t>
            </a:r>
            <a:r>
              <a:rPr lang="uk-UA" sz="2200" b="1" dirty="0" smtClean="0">
                <a:latin typeface="Calibri" pitchFamily="34" charset="0"/>
              </a:rPr>
              <a:t>глядачам/відвідувачам</a:t>
            </a:r>
            <a:endParaRPr lang="en-US" sz="2200" b="1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 smtClean="0">
                <a:latin typeface="Calibri" pitchFamily="34" charset="0"/>
              </a:rPr>
              <a:t>Твір</a:t>
            </a:r>
            <a:r>
              <a:rPr lang="en-US" sz="2200" dirty="0" smtClean="0">
                <a:latin typeface="Calibri" pitchFamily="34" charset="0"/>
              </a:rPr>
              <a:t>/</a:t>
            </a:r>
            <a:r>
              <a:rPr lang="uk-UA" sz="2200" dirty="0" smtClean="0">
                <a:latin typeface="Calibri" pitchFamily="34" charset="0"/>
              </a:rPr>
              <a:t>контекст</a:t>
            </a:r>
            <a:r>
              <a:rPr lang="en-US" sz="2200" dirty="0" smtClean="0">
                <a:latin typeface="Calibri" pitchFamily="34" charset="0"/>
              </a:rPr>
              <a:t>/</a:t>
            </a:r>
            <a:r>
              <a:rPr lang="uk-UA" sz="2200" dirty="0" smtClean="0">
                <a:latin typeface="Calibri" pitchFamily="34" charset="0"/>
              </a:rPr>
              <a:t>зміст (наповнення) важко пояснити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 smtClean="0">
                <a:latin typeface="Calibri" pitchFamily="34" charset="0"/>
              </a:rPr>
              <a:t>Екскурсовод</a:t>
            </a:r>
            <a:r>
              <a:rPr lang="pl-PL" sz="2200" dirty="0" smtClean="0">
                <a:latin typeface="Calibri" pitchFamily="34" charset="0"/>
              </a:rPr>
              <a:t>/</a:t>
            </a:r>
            <a:r>
              <a:rPr lang="uk-UA" sz="2200" dirty="0" smtClean="0">
                <a:latin typeface="Calibri" pitchFamily="34" charset="0"/>
              </a:rPr>
              <a:t>учитель знає</a:t>
            </a:r>
            <a:r>
              <a:rPr lang="pl-PL" sz="2200" dirty="0" smtClean="0">
                <a:latin typeface="Calibri" pitchFamily="34" charset="0"/>
              </a:rPr>
              <a:t>,</a:t>
            </a:r>
            <a:r>
              <a:rPr lang="uk-UA" sz="2200" dirty="0" smtClean="0">
                <a:latin typeface="Calibri" pitchFamily="34" charset="0"/>
              </a:rPr>
              <a:t> що важливо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 smtClean="0">
                <a:latin typeface="Calibri" pitchFamily="34" charset="0"/>
              </a:rPr>
              <a:t>Екскурсовод</a:t>
            </a:r>
            <a:r>
              <a:rPr lang="pl-PL" sz="2200" dirty="0" smtClean="0">
                <a:latin typeface="Calibri" pitchFamily="34" charset="0"/>
              </a:rPr>
              <a:t>/</a:t>
            </a:r>
            <a:r>
              <a:rPr lang="uk-UA" sz="2200" dirty="0" smtClean="0">
                <a:latin typeface="Calibri" pitchFamily="34" charset="0"/>
              </a:rPr>
              <a:t>учитель</a:t>
            </a:r>
            <a:r>
              <a:rPr lang="pl-PL" sz="2200" dirty="0" smtClean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приймає рішення стосовно того, що буде показано дітям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 smtClean="0">
                <a:latin typeface="Calibri" pitchFamily="34" charset="0"/>
              </a:rPr>
              <a:t>Глядач/відвідувач не мусить старатися</a:t>
            </a:r>
            <a:r>
              <a:rPr lang="pl-PL" sz="2200" dirty="0" smtClean="0">
                <a:latin typeface="Calibri" pitchFamily="34" charset="0"/>
              </a:rPr>
              <a:t>,</a:t>
            </a:r>
            <a:r>
              <a:rPr lang="uk-UA" sz="2200" dirty="0" smtClean="0">
                <a:latin typeface="Calibri" pitchFamily="34" charset="0"/>
              </a:rPr>
              <a:t> щоб зрозуміти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sz="2200" b="1" dirty="0" smtClean="0">
                <a:latin typeface="Calibri" pitchFamily="34" charset="0"/>
              </a:rPr>
              <a:t>Пояснення відвідувачами/глядачами</a:t>
            </a:r>
            <a:endParaRPr lang="en-US" sz="2200" b="1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>
                <a:latin typeface="Calibri" pitchFamily="34" charset="0"/>
              </a:rPr>
              <a:t>Глядач/відвідувач</a:t>
            </a:r>
            <a:r>
              <a:rPr lang="pl-PL" sz="2200" dirty="0" smtClean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не завдає собі труду,</a:t>
            </a:r>
            <a:r>
              <a:rPr lang="pl-PL" sz="2200" dirty="0" smtClean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щоб зрозуміти складні питання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 smtClean="0">
                <a:latin typeface="Calibri" pitchFamily="34" charset="0"/>
              </a:rPr>
              <a:t>Глядач/відвідувач</a:t>
            </a:r>
            <a:r>
              <a:rPr lang="uk-UA" sz="2200" dirty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вибирає</a:t>
            </a:r>
            <a:r>
              <a:rPr lang="pl-PL" sz="2200" dirty="0" smtClean="0">
                <a:latin typeface="Calibri" pitchFamily="34" charset="0"/>
              </a:rPr>
              <a:t>, </a:t>
            </a:r>
            <a:r>
              <a:rPr lang="uk-UA" sz="2200" dirty="0" smtClean="0">
                <a:latin typeface="Calibri" pitchFamily="34" charset="0"/>
              </a:rPr>
              <a:t>на що дивитися</a:t>
            </a:r>
            <a:r>
              <a:rPr lang="pl-PL" sz="2200" dirty="0" smtClean="0">
                <a:latin typeface="Calibri" pitchFamily="34" charset="0"/>
              </a:rPr>
              <a:t>/</a:t>
            </a:r>
            <a:r>
              <a:rPr lang="uk-UA" sz="2200" dirty="0" smtClean="0">
                <a:latin typeface="Calibri" pitchFamily="34" charset="0"/>
              </a:rPr>
              <a:t>що читати</a:t>
            </a:r>
            <a:endParaRPr lang="en-US" sz="2200" dirty="0">
              <a:latin typeface="Calibri" pitchFamily="34" charset="0"/>
            </a:endParaRPr>
          </a:p>
          <a:p>
            <a:pPr marL="342900" indent="-342900" defTabSz="45720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uk-UA" sz="2200" dirty="0">
                <a:latin typeface="Calibri" pitchFamily="34" charset="0"/>
              </a:rPr>
              <a:t>Коли </a:t>
            </a:r>
            <a:r>
              <a:rPr lang="uk-UA" sz="2200" dirty="0" smtClean="0">
                <a:latin typeface="Calibri" pitchFamily="34" charset="0"/>
              </a:rPr>
              <a:t>глядач/відвідувач приглядається до твору мистецтва</a:t>
            </a:r>
            <a:r>
              <a:rPr lang="pl-PL" sz="2200" dirty="0" smtClean="0">
                <a:latin typeface="Calibri" pitchFamily="34" charset="0"/>
              </a:rPr>
              <a:t>, </a:t>
            </a:r>
            <a:r>
              <a:rPr lang="uk-UA" sz="2200" dirty="0" smtClean="0">
                <a:latin typeface="Calibri" pitchFamily="34" charset="0"/>
              </a:rPr>
              <a:t>дає волю фантазії</a:t>
            </a:r>
            <a:r>
              <a:rPr lang="pl-PL" sz="2200" dirty="0" smtClean="0">
                <a:latin typeface="Calibri" pitchFamily="34" charset="0"/>
              </a:rPr>
              <a:t>/</a:t>
            </a:r>
            <a:r>
              <a:rPr lang="uk-UA" sz="2200" dirty="0" smtClean="0">
                <a:latin typeface="Calibri" pitchFamily="34" charset="0"/>
              </a:rPr>
              <a:t>дозволяє думкам вільно</a:t>
            </a:r>
            <a:r>
              <a:rPr lang="pl-PL" sz="2200" dirty="0" smtClean="0">
                <a:latin typeface="Calibri" pitchFamily="34" charset="0"/>
              </a:rPr>
              <a:t> </a:t>
            </a:r>
            <a:r>
              <a:rPr lang="uk-UA" sz="2200" dirty="0" smtClean="0">
                <a:latin typeface="Calibri" pitchFamily="34" charset="0"/>
              </a:rPr>
              <a:t>формуватися</a:t>
            </a:r>
            <a:endParaRPr lang="en-US" sz="22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Prostokąt 2"/>
          <p:cNvSpPr>
            <a:spLocks noChangeArrowheads="1"/>
          </p:cNvSpPr>
          <p:nvPr/>
        </p:nvSpPr>
        <p:spPr bwMode="auto">
          <a:xfrm>
            <a:off x="847725" y="1524000"/>
            <a:ext cx="7497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 smtClean="0">
                <a:latin typeface="Calibri" pitchFamily="34" charset="0"/>
              </a:rPr>
              <a:t>Кестлер</a:t>
            </a:r>
            <a:r>
              <a:rPr lang="en-US" sz="2800" b="1" dirty="0" smtClean="0">
                <a:latin typeface="Calibri" pitchFamily="34" charset="0"/>
              </a:rPr>
              <a:t>: </a:t>
            </a:r>
            <a:r>
              <a:rPr lang="uk-UA" sz="2800" b="1" dirty="0" smtClean="0">
                <a:latin typeface="Calibri" pitchFamily="34" charset="0"/>
              </a:rPr>
              <a:t>асоціація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– </a:t>
            </a:r>
            <a:r>
              <a:rPr lang="uk-UA" sz="2800" b="1" dirty="0" smtClean="0">
                <a:latin typeface="Calibri" pitchFamily="34" charset="0"/>
              </a:rPr>
              <a:t>провокація</a:t>
            </a:r>
            <a:r>
              <a:rPr lang="en-US" sz="2800" b="1" dirty="0" smtClean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- </a:t>
            </a:r>
            <a:r>
              <a:rPr lang="uk-UA" sz="2800" b="1" dirty="0" err="1" smtClean="0">
                <a:latin typeface="Calibri" pitchFamily="34" charset="0"/>
              </a:rPr>
              <a:t>бісоціація</a:t>
            </a:r>
            <a:endParaRPr lang="pl-PL" sz="2800" b="1" dirty="0">
              <a:latin typeface="Calibri" pitchFamily="34" charset="0"/>
            </a:endParaRPr>
          </a:p>
        </p:txBody>
      </p:sp>
      <p:sp>
        <p:nvSpPr>
          <p:cNvPr id="36867" name="Tijdelijke aanduiding voor inhoud 1"/>
          <p:cNvSpPr>
            <a:spLocks noGrp="1"/>
          </p:cNvSpPr>
          <p:nvPr/>
        </p:nvSpPr>
        <p:spPr bwMode="auto">
          <a:xfrm>
            <a:off x="847725" y="2125663"/>
            <a:ext cx="9363075" cy="356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Calibri" pitchFamily="34" charset="0"/>
              </a:rPr>
              <a:t>АСОЦІАЦІЯ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черевик</a:t>
            </a:r>
            <a:r>
              <a:rPr lang="en-US" sz="2400" dirty="0" smtClean="0">
                <a:latin typeface="Calibri" pitchFamily="34" charset="0"/>
              </a:rPr>
              <a:t>: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снігова баба</a:t>
            </a:r>
            <a:r>
              <a:rPr lang="en-US" sz="2400" dirty="0" smtClean="0">
                <a:latin typeface="Calibri" pitchFamily="34" charset="0"/>
              </a:rPr>
              <a:t>: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36868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3513" y="3913188"/>
            <a:ext cx="4283075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8350" y="2274888"/>
            <a:ext cx="4275138" cy="284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ijdelijke aanduiding voor inhoud 1"/>
          <p:cNvSpPr>
            <a:spLocks noGrp="1"/>
          </p:cNvSpPr>
          <p:nvPr/>
        </p:nvSpPr>
        <p:spPr bwMode="auto">
          <a:xfrm>
            <a:off x="889000" y="2627313"/>
            <a:ext cx="9321800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Calibri" pitchFamily="34" charset="0"/>
              </a:rPr>
              <a:t>Провокація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Calibri" pitchFamily="34" charset="0"/>
              </a:rPr>
              <a:t>Черевик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pl-PL" sz="2400" dirty="0">
                <a:latin typeface="Calibri" pitchFamily="34" charset="0"/>
              </a:rPr>
              <a:t>i </a:t>
            </a:r>
            <a:r>
              <a:rPr lang="uk-UA" sz="2400" dirty="0" smtClean="0">
                <a:latin typeface="Calibri" pitchFamily="34" charset="0"/>
              </a:rPr>
              <a:t>велосипедне колесо</a:t>
            </a:r>
            <a:endParaRPr lang="pl-PL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Calibri" pitchFamily="34" charset="0"/>
              </a:rPr>
              <a:t>Снігова баба і рух</a:t>
            </a:r>
            <a:r>
              <a:rPr lang="pl-PL" sz="2400" dirty="0" smtClean="0">
                <a:latin typeface="Calibri" pitchFamily="34" charset="0"/>
              </a:rPr>
              <a:t> </a:t>
            </a: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Calibri" pitchFamily="34" charset="0"/>
              </a:rPr>
              <a:t>Виставка творів мистецтва і рух</a:t>
            </a:r>
            <a:endParaRPr lang="pl-PL" sz="2400" dirty="0">
              <a:latin typeface="Calibri" pitchFamily="34" charset="0"/>
            </a:endParaRPr>
          </a:p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dirty="0" smtClean="0">
                <a:latin typeface="Calibri" pitchFamily="34" charset="0"/>
              </a:rPr>
              <a:t>Виставка творів мистецтва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pl-PL" sz="2400" dirty="0">
                <a:latin typeface="Calibri" pitchFamily="34" charset="0"/>
              </a:rPr>
              <a:t>i </a:t>
            </a:r>
            <a:r>
              <a:rPr lang="uk-UA" sz="2400" dirty="0" smtClean="0">
                <a:latin typeface="Calibri" pitchFamily="34" charset="0"/>
              </a:rPr>
              <a:t>поточні проблеми</a:t>
            </a:r>
            <a:r>
              <a:rPr lang="uk-UA" sz="2400" dirty="0" smtClean="0">
                <a:latin typeface="Calibri" pitchFamily="34" charset="0"/>
              </a:rPr>
              <a:t>, що стосуються охорони довкілля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37891" name="Prostokąt 3"/>
          <p:cNvSpPr>
            <a:spLocks noChangeArrowheads="1"/>
          </p:cNvSpPr>
          <p:nvPr/>
        </p:nvSpPr>
        <p:spPr bwMode="auto">
          <a:xfrm>
            <a:off x="823913" y="1697038"/>
            <a:ext cx="7496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latin typeface="Calibri" pitchFamily="34" charset="0"/>
              </a:rPr>
              <a:t>Кестлер</a:t>
            </a:r>
            <a:r>
              <a:rPr lang="en-US" sz="2800" b="1" dirty="0">
                <a:latin typeface="Calibri" pitchFamily="34" charset="0"/>
              </a:rPr>
              <a:t>: </a:t>
            </a:r>
            <a:r>
              <a:rPr lang="uk-UA" sz="2800" b="1" dirty="0">
                <a:latin typeface="Calibri" pitchFamily="34" charset="0"/>
              </a:rPr>
              <a:t>асоціація</a:t>
            </a:r>
            <a:r>
              <a:rPr lang="en-US" sz="2800" b="1" dirty="0">
                <a:latin typeface="Calibri" pitchFamily="34" charset="0"/>
              </a:rPr>
              <a:t> – </a:t>
            </a:r>
            <a:r>
              <a:rPr lang="uk-UA" sz="2800" b="1" dirty="0">
                <a:latin typeface="Calibri" pitchFamily="34" charset="0"/>
              </a:rPr>
              <a:t>провокація</a:t>
            </a:r>
            <a:r>
              <a:rPr lang="en-US" sz="2800" b="1" dirty="0">
                <a:latin typeface="Calibri" pitchFamily="34" charset="0"/>
              </a:rPr>
              <a:t> - </a:t>
            </a:r>
            <a:r>
              <a:rPr lang="uk-UA" sz="2800" b="1" dirty="0" err="1" smtClean="0">
                <a:latin typeface="Calibri" pitchFamily="34" charset="0"/>
              </a:rPr>
              <a:t>бісоціація</a:t>
            </a:r>
            <a:endParaRPr lang="pl-PL" sz="28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jdelijke aanduiding voor inhoud 2"/>
          <p:cNvSpPr>
            <a:spLocks noGrp="1"/>
          </p:cNvSpPr>
          <p:nvPr/>
        </p:nvSpPr>
        <p:spPr bwMode="auto">
          <a:xfrm>
            <a:off x="898525" y="2644775"/>
            <a:ext cx="93122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err="1" smtClean="0">
                <a:latin typeface="Calibri" pitchFamily="34" charset="0"/>
              </a:rPr>
              <a:t>Бісоціація</a:t>
            </a:r>
            <a:r>
              <a:rPr lang="en-US" sz="2400" dirty="0" smtClean="0">
                <a:latin typeface="Calibri" pitchFamily="34" charset="0"/>
              </a:rPr>
              <a:t>: </a:t>
            </a:r>
            <a:r>
              <a:rPr lang="uk-UA" sz="2400" dirty="0" smtClean="0">
                <a:latin typeface="Calibri" pitchFamily="34" charset="0"/>
              </a:rPr>
              <a:t>пошук близьких асоціацій </a:t>
            </a:r>
            <a:r>
              <a:rPr lang="pl-PL" sz="2400" dirty="0" smtClean="0">
                <a:latin typeface="Calibri" pitchFamily="34" charset="0"/>
              </a:rPr>
              <a:t>(</a:t>
            </a:r>
            <a:r>
              <a:rPr lang="uk-UA" sz="2400" dirty="0" smtClean="0">
                <a:latin typeface="Calibri" pitchFamily="34" charset="0"/>
              </a:rPr>
              <a:t>мислення</a:t>
            </a:r>
            <a:r>
              <a:rPr lang="en-US" sz="2400" dirty="0" smtClean="0">
                <a:latin typeface="Calibri" pitchFamily="34" charset="0"/>
              </a:rPr>
              <a:t>) /</a:t>
            </a:r>
            <a:r>
              <a:rPr lang="uk-UA" sz="2400" dirty="0" smtClean="0">
                <a:latin typeface="Calibri" pitchFamily="34" charset="0"/>
              </a:rPr>
              <a:t>пошук близького досвіду </a:t>
            </a:r>
            <a:r>
              <a:rPr lang="en-US" sz="2400" dirty="0" smtClean="0">
                <a:latin typeface="Calibri" pitchFamily="34" charset="0"/>
              </a:rPr>
              <a:t>(</a:t>
            </a:r>
            <a:r>
              <a:rPr lang="uk-UA" sz="2400" dirty="0" smtClean="0">
                <a:latin typeface="Calibri" pitchFamily="34" charset="0"/>
              </a:rPr>
              <a:t>дія</a:t>
            </a:r>
            <a:r>
              <a:rPr lang="en-US" sz="2400" dirty="0" smtClean="0">
                <a:latin typeface="Calibri" pitchFamily="34" charset="0"/>
              </a:rPr>
              <a:t>) </a:t>
            </a:r>
            <a:r>
              <a:rPr lang="en-US" sz="2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uk-UA" sz="2400" dirty="0" smtClean="0">
                <a:latin typeface="Calibri" pitchFamily="34" charset="0"/>
                <a:sym typeface="Wingdings" pitchFamily="2" charset="2"/>
              </a:rPr>
              <a:t>поєднання цих двох полів</a:t>
            </a:r>
            <a:r>
              <a:rPr lang="en-US" sz="2400" dirty="0" smtClean="0">
                <a:latin typeface="Calibri" pitchFamily="34" charset="0"/>
                <a:sym typeface="Wingdings" pitchFamily="2" charset="2"/>
              </a:rPr>
              <a:t> (</a:t>
            </a:r>
            <a:r>
              <a:rPr lang="uk-UA" sz="2400" dirty="0" smtClean="0">
                <a:latin typeface="Calibri" pitchFamily="34" charset="0"/>
                <a:sym typeface="Wingdings" pitchFamily="2" charset="2"/>
              </a:rPr>
              <a:t>світ конкретної особи</a:t>
            </a:r>
            <a:r>
              <a:rPr lang="pl-PL" sz="2400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pl-PL" sz="2400" dirty="0">
                <a:latin typeface="Calibri" pitchFamily="34" charset="0"/>
                <a:sym typeface="Wingdings" pitchFamily="2" charset="2"/>
              </a:rPr>
              <a:t>i </a:t>
            </a:r>
            <a:r>
              <a:rPr lang="uk-UA" sz="2400" dirty="0" smtClean="0">
                <a:latin typeface="Calibri" pitchFamily="34" charset="0"/>
                <a:sym typeface="Wingdings" pitchFamily="2" charset="2"/>
              </a:rPr>
              <a:t>твір мистецтва</a:t>
            </a:r>
            <a:r>
              <a:rPr lang="en-US" sz="2400" dirty="0" smtClean="0">
                <a:latin typeface="Calibri" pitchFamily="34" charset="0"/>
                <a:sym typeface="Wingdings" pitchFamily="2" charset="2"/>
              </a:rPr>
              <a:t>)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Tx/>
              <a:buChar char="-"/>
            </a:pPr>
            <a:r>
              <a:rPr lang="uk-UA" sz="2400" dirty="0" smtClean="0">
                <a:latin typeface="Calibri" pitchFamily="34" charset="0"/>
              </a:rPr>
              <a:t>Черевик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– </a:t>
            </a:r>
            <a:r>
              <a:rPr lang="uk-UA" sz="2400" dirty="0">
                <a:latin typeface="+mn-lt"/>
              </a:rPr>
              <a:t>шнурівки, вуж, миша, гніздо, ліжко, спальня, лампочка, електроенергія, запобіжник.</a:t>
            </a:r>
          </a:p>
          <a:p>
            <a:pPr marL="342900" indent="-342900" defTabSz="457200">
              <a:spcBef>
                <a:spcPct val="20000"/>
              </a:spcBef>
              <a:buFontTx/>
              <a:buChar char="-"/>
            </a:pPr>
            <a:r>
              <a:rPr lang="uk-UA" sz="2400" dirty="0" smtClean="0">
                <a:latin typeface="Calibri" pitchFamily="34" charset="0"/>
              </a:rPr>
              <a:t>Заміни шину щіткою</a:t>
            </a:r>
            <a:r>
              <a:rPr lang="pl-PL" sz="2400" dirty="0" smtClean="0">
                <a:latin typeface="Calibri" pitchFamily="34" charset="0"/>
              </a:rPr>
              <a:t>, </a:t>
            </a:r>
            <a:r>
              <a:rPr lang="uk-UA" sz="2400" dirty="0" smtClean="0">
                <a:latin typeface="Calibri" pitchFamily="34" charset="0"/>
              </a:rPr>
              <a:t>щітка внизу колеса</a:t>
            </a:r>
            <a:r>
              <a:rPr lang="pl-PL" sz="2400" dirty="0" smtClean="0">
                <a:latin typeface="Calibri" pitchFamily="34" charset="0"/>
              </a:rPr>
              <a:t>, </a:t>
            </a:r>
            <a:r>
              <a:rPr lang="pl-PL" sz="2400" dirty="0">
                <a:latin typeface="Calibri" pitchFamily="34" charset="0"/>
              </a:rPr>
              <a:t>2 </a:t>
            </a:r>
            <a:r>
              <a:rPr lang="uk-UA" sz="2400" dirty="0" smtClean="0">
                <a:latin typeface="Calibri" pitchFamily="34" charset="0"/>
              </a:rPr>
              <a:t>щітки та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pl-PL" sz="2400" dirty="0">
                <a:latin typeface="Calibri" pitchFamily="34" charset="0"/>
              </a:rPr>
              <a:t/>
            </a:r>
            <a:br>
              <a:rPr lang="pl-PL" sz="2400" dirty="0">
                <a:latin typeface="Calibri" pitchFamily="34" charset="0"/>
              </a:rPr>
            </a:br>
            <a:r>
              <a:rPr lang="uk-UA" sz="2400" dirty="0" smtClean="0">
                <a:latin typeface="Calibri" pitchFamily="34" charset="0"/>
              </a:rPr>
              <a:t>тюбик пасти для взуття</a:t>
            </a:r>
            <a:r>
              <a:rPr lang="pl-PL" sz="2400" dirty="0" smtClean="0">
                <a:latin typeface="Calibri" pitchFamily="34" charset="0"/>
              </a:rPr>
              <a:t>. </a:t>
            </a:r>
            <a:endParaRPr lang="pl-PL" sz="2400" dirty="0">
              <a:latin typeface="Calibri" pitchFamily="34" charset="0"/>
            </a:endParaRPr>
          </a:p>
        </p:txBody>
      </p:sp>
      <p:sp>
        <p:nvSpPr>
          <p:cNvPr id="38915" name="Prostokąt 3"/>
          <p:cNvSpPr>
            <a:spLocks noChangeArrowheads="1"/>
          </p:cNvSpPr>
          <p:nvPr/>
        </p:nvSpPr>
        <p:spPr bwMode="auto">
          <a:xfrm>
            <a:off x="898525" y="1722438"/>
            <a:ext cx="74961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latin typeface="Calibri" pitchFamily="34" charset="0"/>
              </a:rPr>
              <a:t>Кестлер</a:t>
            </a:r>
            <a:r>
              <a:rPr lang="en-US" sz="2800" b="1" dirty="0">
                <a:latin typeface="Calibri" pitchFamily="34" charset="0"/>
              </a:rPr>
              <a:t>: </a:t>
            </a:r>
            <a:r>
              <a:rPr lang="uk-UA" sz="2800" b="1" dirty="0">
                <a:latin typeface="Calibri" pitchFamily="34" charset="0"/>
              </a:rPr>
              <a:t>асоціація</a:t>
            </a:r>
            <a:r>
              <a:rPr lang="en-US" sz="2800" b="1" dirty="0">
                <a:latin typeface="Calibri" pitchFamily="34" charset="0"/>
              </a:rPr>
              <a:t> – </a:t>
            </a:r>
            <a:r>
              <a:rPr lang="uk-UA" sz="2800" b="1" dirty="0">
                <a:latin typeface="Calibri" pitchFamily="34" charset="0"/>
              </a:rPr>
              <a:t>провокація</a:t>
            </a:r>
            <a:r>
              <a:rPr lang="en-US" sz="2800" b="1" dirty="0">
                <a:latin typeface="Calibri" pitchFamily="34" charset="0"/>
              </a:rPr>
              <a:t> - </a:t>
            </a:r>
            <a:r>
              <a:rPr lang="uk-UA" sz="2800" b="1" dirty="0" err="1">
                <a:latin typeface="Calibri" pitchFamily="34" charset="0"/>
              </a:rPr>
              <a:t>бісоціація</a:t>
            </a:r>
            <a:endParaRPr lang="pl-PL" sz="2800" b="1" dirty="0">
              <a:latin typeface="Calibri" pitchFamily="34" charset="0"/>
            </a:endParaRPr>
          </a:p>
          <a:p>
            <a:endParaRPr lang="pl-PL" sz="28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itel 2"/>
          <p:cNvSpPr>
            <a:spLocks noGrp="1"/>
          </p:cNvSpPr>
          <p:nvPr/>
        </p:nvSpPr>
        <p:spPr bwMode="auto">
          <a:xfrm>
            <a:off x="881063" y="1952625"/>
            <a:ext cx="932973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День </a:t>
            </a:r>
            <a:r>
              <a:rPr lang="pl-PL" sz="2800" b="1" dirty="0" smtClean="0">
                <a:latin typeface="Calibri Light" pitchFamily="34" charset="0"/>
              </a:rPr>
              <a:t>1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39939" name="Tijdelijke aanduiding voor inhoud 1"/>
          <p:cNvSpPr>
            <a:spLocks noGrp="1"/>
          </p:cNvSpPr>
          <p:nvPr/>
        </p:nvSpPr>
        <p:spPr bwMode="auto">
          <a:xfrm>
            <a:off x="881063" y="2676525"/>
            <a:ext cx="9329737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13:00-14:30</a:t>
            </a:r>
            <a:r>
              <a:rPr lang="nl-BE" sz="2400" b="1" dirty="0">
                <a:latin typeface="Calibri" pitchFamily="34" charset="0"/>
              </a:rPr>
              <a:t> </a:t>
            </a:r>
            <a:r>
              <a:rPr lang="pl-PL" sz="2400" dirty="0" smtClean="0">
                <a:latin typeface="Calibri" pitchFamily="34" charset="0"/>
              </a:rPr>
              <a:t>/</a:t>
            </a:r>
            <a:r>
              <a:rPr lang="uk-UA" sz="2400" dirty="0"/>
              <a:t> </a:t>
            </a:r>
            <a:r>
              <a:rPr lang="uk-UA" sz="2400" dirty="0">
                <a:latin typeface="+mn-lt"/>
              </a:rPr>
              <a:t>У напрямку нової навчальної </a:t>
            </a:r>
            <a:r>
              <a:rPr lang="uk-UA" sz="2400" dirty="0" smtClean="0">
                <a:latin typeface="+mn-lt"/>
              </a:rPr>
              <a:t>методології</a:t>
            </a:r>
            <a:r>
              <a:rPr lang="pl-PL" sz="2400" dirty="0" smtClean="0">
                <a:latin typeface="Calibri" pitchFamily="34" charset="0"/>
              </a:rPr>
              <a:t>: </a:t>
            </a:r>
            <a:r>
              <a:rPr lang="pl-PL" sz="2400" dirty="0">
                <a:latin typeface="Calibri" pitchFamily="34" charset="0"/>
              </a:rPr>
              <a:t/>
            </a:r>
            <a:br>
              <a:rPr lang="pl-PL" sz="2400" dirty="0">
                <a:latin typeface="Calibri" pitchFamily="34" charset="0"/>
              </a:rPr>
            </a:br>
            <a:r>
              <a:rPr lang="uk-UA" sz="2400" dirty="0">
                <a:latin typeface="+mn-lt"/>
              </a:rPr>
              <a:t>відчуття – упорядкування/систематизація – вираження/експресія</a:t>
            </a:r>
            <a:r>
              <a:rPr lang="pl-PL" sz="2400" dirty="0" smtClean="0">
                <a:latin typeface="Calibri" pitchFamily="34" charset="0"/>
              </a:rPr>
              <a:t>. </a:t>
            </a:r>
            <a:endParaRPr lang="pl-PL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Теоретичні схеми та </a:t>
            </a:r>
            <a:r>
              <a:rPr lang="uk-UA" sz="2400" dirty="0" smtClean="0">
                <a:latin typeface="+mn-lt"/>
              </a:rPr>
              <a:t>інтерактивні вправи </a:t>
            </a:r>
            <a:r>
              <a:rPr lang="uk-UA" sz="2400" dirty="0">
                <a:latin typeface="+mn-lt"/>
              </a:rPr>
              <a:t>і приклади</a:t>
            </a:r>
            <a:r>
              <a:rPr lang="pl-PL" sz="2400" dirty="0" smtClean="0">
                <a:latin typeface="Calibri" pitchFamily="34" charset="0"/>
              </a:rPr>
              <a:t>. </a:t>
            </a:r>
            <a:endParaRPr lang="pl-PL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4" descr="do pr pop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737" y="1164877"/>
            <a:ext cx="10443790" cy="309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839091"/>
              </p:ext>
            </p:extLst>
          </p:nvPr>
        </p:nvGraphicFramePr>
        <p:xfrm>
          <a:off x="2991485" y="4431324"/>
          <a:ext cx="6209030" cy="1627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9465"/>
                <a:gridCol w="2069465"/>
                <a:gridCol w="2070100"/>
              </a:tblGrid>
              <a:tr h="1627204"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Вираження / Експресія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слово/ драматизація (театр)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рух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музика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зображення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медіа / засоби виразу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Враження / імпресія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спостереження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дослідження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інформація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- дослідження / пошук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Перетворення 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- включення в певні рамки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- категоризація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- інтерпретація</a:t>
                      </a:r>
                    </a:p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- рефлексія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2838" y="1311275"/>
            <a:ext cx="7426325" cy="508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8875" y="1385888"/>
            <a:ext cx="4398963" cy="491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Tijdelijke aanduiding voor inhoud 1"/>
          <p:cNvSpPr>
            <a:spLocks noGrp="1"/>
          </p:cNvSpPr>
          <p:nvPr/>
        </p:nvSpPr>
        <p:spPr bwMode="auto">
          <a:xfrm>
            <a:off x="839788" y="2882900"/>
            <a:ext cx="93710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15:30-16:30 </a:t>
            </a:r>
            <a:r>
              <a:rPr lang="en-US" sz="2400" dirty="0" smtClean="0">
                <a:latin typeface="Calibri" pitchFamily="34" charset="0"/>
              </a:rPr>
              <a:t>/</a:t>
            </a:r>
            <a:r>
              <a:rPr lang="uk-UA" sz="2400" dirty="0"/>
              <a:t> </a:t>
            </a:r>
            <a:r>
              <a:rPr lang="uk-UA" sz="2400" dirty="0">
                <a:latin typeface="+mn-lt"/>
              </a:rPr>
              <a:t>Відкриття власного </a:t>
            </a:r>
            <a:r>
              <a:rPr lang="uk-UA" sz="2400" dirty="0" smtClean="0">
                <a:latin typeface="+mn-lt"/>
              </a:rPr>
              <a:t>музею</a:t>
            </a:r>
            <a:r>
              <a:rPr lang="uk-UA" sz="2400" dirty="0">
                <a:latin typeface="+mn-lt"/>
              </a:rPr>
              <a:t> Відкриття власного музею</a:t>
            </a:r>
            <a:r>
              <a:rPr lang="pl-PL" sz="2400" dirty="0" smtClean="0">
                <a:latin typeface="+mn-lt"/>
              </a:rPr>
              <a:t>.</a:t>
            </a:r>
            <a:r>
              <a:rPr lang="pl-PL" sz="2400" dirty="0" smtClean="0">
                <a:latin typeface="Calibri" pitchFamily="34" charset="0"/>
              </a:rPr>
              <a:t>/ </a:t>
            </a:r>
            <a:r>
              <a:rPr lang="uk-UA" sz="2400" dirty="0">
                <a:latin typeface="+mn-lt"/>
              </a:rPr>
              <a:t>застосування нових методів дивергентного мислення у власному </a:t>
            </a:r>
            <a:r>
              <a:rPr lang="uk-UA" sz="2400" dirty="0" smtClean="0">
                <a:latin typeface="+mn-lt"/>
              </a:rPr>
              <a:t>музеї</a:t>
            </a:r>
            <a:r>
              <a:rPr lang="pl-PL" sz="2400" dirty="0" smtClean="0">
                <a:latin typeface="Calibri" pitchFamily="34" charset="0"/>
              </a:rPr>
              <a:t>: </a:t>
            </a:r>
            <a:r>
              <a:rPr lang="pl-PL" sz="2400" i="1" dirty="0" err="1">
                <a:latin typeface="Calibri" pitchFamily="34" charset="0"/>
              </a:rPr>
              <a:t>TheChartofValues</a:t>
            </a:r>
            <a:r>
              <a:rPr lang="pl-PL" sz="2400" i="1" dirty="0">
                <a:latin typeface="Calibri" pitchFamily="34" charset="0"/>
              </a:rPr>
              <a:t>, </a:t>
            </a:r>
            <a:r>
              <a:rPr lang="pl-PL" sz="2400" i="1" dirty="0" err="1">
                <a:latin typeface="Calibri" pitchFamily="34" charset="0"/>
              </a:rPr>
              <a:t>QuadrupleTrace</a:t>
            </a:r>
            <a:r>
              <a:rPr lang="pl-PL" sz="2400" i="1" dirty="0">
                <a:latin typeface="Calibri" pitchFamily="34" charset="0"/>
              </a:rPr>
              <a:t>, </a:t>
            </a:r>
            <a:r>
              <a:rPr lang="pl-PL" sz="2400" i="1" dirty="0" err="1">
                <a:latin typeface="Calibri" pitchFamily="34" charset="0"/>
              </a:rPr>
              <a:t>TheFacebookProfile</a:t>
            </a:r>
            <a:r>
              <a:rPr lang="pl-PL" sz="2400" dirty="0">
                <a:latin typeface="Calibri" pitchFamily="34" charset="0"/>
              </a:rPr>
              <a:t>.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43011" name="Titel 2"/>
          <p:cNvSpPr>
            <a:spLocks noGrp="1"/>
          </p:cNvSpPr>
          <p:nvPr/>
        </p:nvSpPr>
        <p:spPr bwMode="auto">
          <a:xfrm>
            <a:off x="839788" y="1976438"/>
            <a:ext cx="937101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День </a:t>
            </a:r>
            <a:r>
              <a:rPr lang="pl-PL" sz="2800" b="1" dirty="0" smtClean="0">
                <a:latin typeface="Calibri Light" pitchFamily="34" charset="0"/>
              </a:rPr>
              <a:t>1</a:t>
            </a:r>
            <a:endParaRPr lang="en-US" sz="2800" b="1" dirty="0">
              <a:latin typeface="Calibri Light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Tijdelijke aanduiding voor inhoud 1"/>
          <p:cNvSpPr>
            <a:spLocks noGrp="1"/>
          </p:cNvSpPr>
          <p:nvPr/>
        </p:nvSpPr>
        <p:spPr bwMode="auto">
          <a:xfrm>
            <a:off x="831850" y="2833688"/>
            <a:ext cx="9378950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16:30-18:00</a:t>
            </a:r>
            <a:r>
              <a:rPr lang="nl-BE" sz="2400" b="1" dirty="0">
                <a:latin typeface="Calibri" pitchFamily="34" charset="0"/>
              </a:rPr>
              <a:t> </a:t>
            </a:r>
            <a:r>
              <a:rPr lang="pl-PL" sz="2400" dirty="0" smtClean="0">
                <a:latin typeface="Calibri" pitchFamily="34" charset="0"/>
              </a:rPr>
              <a:t>/</a:t>
            </a:r>
            <a:r>
              <a:rPr lang="uk-UA" sz="2400" dirty="0"/>
              <a:t> </a:t>
            </a:r>
            <a:r>
              <a:rPr lang="uk-UA" sz="2400" dirty="0">
                <a:latin typeface="+mn-lt"/>
              </a:rPr>
              <a:t>Практична </a:t>
            </a:r>
            <a:r>
              <a:rPr lang="uk-UA" sz="2400" dirty="0" smtClean="0">
                <a:latin typeface="+mn-lt"/>
              </a:rPr>
              <a:t>вправа в музеї з методології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uk-UA" sz="2400" dirty="0">
                <a:latin typeface="+mn-lt"/>
              </a:rPr>
              <a:t>відчуття – перетворення – </a:t>
            </a:r>
            <a:r>
              <a:rPr lang="uk-UA" sz="2400" dirty="0" smtClean="0">
                <a:latin typeface="+mn-lt"/>
              </a:rPr>
              <a:t>вираження</a:t>
            </a:r>
            <a:r>
              <a:rPr lang="pl-PL" sz="2400" dirty="0" smtClean="0">
                <a:latin typeface="Calibri" pitchFamily="34" charset="0"/>
              </a:rPr>
              <a:t>: </a:t>
            </a:r>
            <a:r>
              <a:rPr lang="uk-UA" sz="2400" dirty="0" smtClean="0">
                <a:latin typeface="Calibri" pitchFamily="34" charset="0"/>
              </a:rPr>
              <a:t>робота в групах</a:t>
            </a:r>
            <a:r>
              <a:rPr lang="pl-PL" sz="2400" dirty="0" smtClean="0">
                <a:latin typeface="Calibri" pitchFamily="34" charset="0"/>
              </a:rPr>
              <a:t>./</a:t>
            </a:r>
            <a:r>
              <a:rPr lang="pl-PL" sz="2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uk-UA" sz="2400" dirty="0" smtClean="0">
                <a:latin typeface="Calibri" pitchFamily="34" charset="0"/>
                <a:sym typeface="Wingdings" pitchFamily="2" charset="2"/>
              </a:rPr>
              <a:t>Вчителі та ведучий розробляють вправи</a:t>
            </a:r>
            <a:r>
              <a:rPr lang="pl-PL" sz="2400" dirty="0" smtClean="0">
                <a:latin typeface="Calibri" pitchFamily="34" charset="0"/>
                <a:sym typeface="Wingdings" pitchFamily="2" charset="2"/>
              </a:rPr>
              <a:t> </a:t>
            </a:r>
            <a:r>
              <a:rPr lang="uk-UA" sz="2400" dirty="0" smtClean="0">
                <a:latin typeface="Calibri" pitchFamily="34" charset="0"/>
                <a:sym typeface="Wingdings" pitchFamily="2" charset="2"/>
              </a:rPr>
              <a:t>на наступний день для дітей з інтелектуальною неповносправністю</a:t>
            </a:r>
            <a:r>
              <a:rPr lang="pl-PL" sz="2400" dirty="0" smtClean="0">
                <a:latin typeface="Calibri" pitchFamily="34" charset="0"/>
                <a:sym typeface="Wingdings" pitchFamily="2" charset="2"/>
              </a:rPr>
              <a:t> (</a:t>
            </a:r>
            <a:r>
              <a:rPr lang="uk-UA" sz="2400" dirty="0">
                <a:latin typeface="+mn-lt"/>
              </a:rPr>
              <a:t>відчуття – перетворення – вираження</a:t>
            </a:r>
            <a:r>
              <a:rPr lang="pl-PL" sz="2400" dirty="0" smtClean="0">
                <a:latin typeface="+mn-lt"/>
                <a:sym typeface="Wingdings" pitchFamily="2" charset="2"/>
              </a:rPr>
              <a:t>.) </a:t>
            </a:r>
            <a:r>
              <a:rPr lang="pl-PL" sz="2400" dirty="0" smtClean="0">
                <a:latin typeface="+mn-lt"/>
              </a:rPr>
              <a:t> </a:t>
            </a:r>
            <a:endParaRPr lang="pl-PL" sz="2400" dirty="0">
              <a:latin typeface="+mn-lt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pl-PL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en-US" sz="2400" dirty="0">
              <a:latin typeface="Calibri" pitchFamily="34" charset="0"/>
            </a:endParaRPr>
          </a:p>
        </p:txBody>
      </p:sp>
      <p:sp>
        <p:nvSpPr>
          <p:cNvPr id="44035" name="Titel 2"/>
          <p:cNvSpPr>
            <a:spLocks noGrp="1"/>
          </p:cNvSpPr>
          <p:nvPr/>
        </p:nvSpPr>
        <p:spPr bwMode="auto">
          <a:xfrm>
            <a:off x="831850" y="2009775"/>
            <a:ext cx="93789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День</a:t>
            </a:r>
            <a:r>
              <a:rPr lang="pl-PL" sz="2800" b="1" dirty="0" smtClean="0">
                <a:latin typeface="Calibri Light" pitchFamily="34" charset="0"/>
              </a:rPr>
              <a:t> </a:t>
            </a:r>
            <a:r>
              <a:rPr lang="pl-PL" sz="2800" b="1" dirty="0">
                <a:latin typeface="Calibri Light" pitchFamily="34" charset="0"/>
              </a:rPr>
              <a:t>1</a:t>
            </a:r>
            <a:endParaRPr lang="en-US" sz="2800" b="1" dirty="0">
              <a:latin typeface="Calibri Light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ijdelijke aanduiding voor inhoud 1"/>
          <p:cNvSpPr>
            <a:spLocks noGrp="1"/>
          </p:cNvSpPr>
          <p:nvPr/>
        </p:nvSpPr>
        <p:spPr bwMode="auto">
          <a:xfrm>
            <a:off x="865188" y="2841625"/>
            <a:ext cx="9345612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10:00-11:30</a:t>
            </a:r>
            <a:r>
              <a:rPr lang="pl-PL" sz="2400" dirty="0">
                <a:latin typeface="Calibri" pitchFamily="34" charset="0"/>
              </a:rPr>
              <a:t> </a:t>
            </a:r>
            <a:r>
              <a:rPr lang="uk-UA" sz="2400" dirty="0" smtClean="0">
                <a:latin typeface="+mn-lt"/>
              </a:rPr>
              <a:t>майстер-класи </a:t>
            </a:r>
            <a:r>
              <a:rPr lang="uk-UA" sz="2400" dirty="0">
                <a:latin typeface="+mn-lt"/>
              </a:rPr>
              <a:t>з інтелектуально неповносправними </a:t>
            </a:r>
            <a:r>
              <a:rPr lang="uk-UA" sz="2400" dirty="0" smtClean="0">
                <a:latin typeface="+mn-lt"/>
              </a:rPr>
              <a:t>особами, які відвідують Музей</a:t>
            </a:r>
            <a:r>
              <a:rPr lang="en-US" sz="2400" dirty="0" smtClean="0">
                <a:latin typeface="Calibri" pitchFamily="34" charset="0"/>
              </a:rPr>
              <a:t>: 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Частина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pl-PL" sz="2400" dirty="0">
                <a:latin typeface="Calibri" pitchFamily="34" charset="0"/>
              </a:rPr>
              <a:t>I: </a:t>
            </a:r>
            <a:r>
              <a:rPr lang="uk-UA" sz="2400" dirty="0">
                <a:latin typeface="+mn-lt"/>
              </a:rPr>
              <a:t>відчуття</a:t>
            </a:r>
            <a:r>
              <a:rPr lang="en-US" sz="2400" dirty="0" smtClean="0">
                <a:latin typeface="Calibri" pitchFamily="34" charset="0"/>
              </a:rPr>
              <a:t> </a:t>
            </a:r>
            <a:endParaRPr lang="pl-PL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dirty="0">
                <a:latin typeface="Calibri" pitchFamily="34" charset="0"/>
              </a:rPr>
              <a:t> </a:t>
            </a:r>
            <a:r>
              <a:rPr lang="uk-UA" sz="2400" dirty="0" smtClean="0">
                <a:latin typeface="Calibri" pitchFamily="34" charset="0"/>
              </a:rPr>
              <a:t>Частина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pl-PL" sz="2400" dirty="0">
                <a:latin typeface="Calibri" pitchFamily="34" charset="0"/>
              </a:rPr>
              <a:t>II: </a:t>
            </a:r>
            <a:r>
              <a:rPr lang="uk-UA" sz="2400" dirty="0" smtClean="0">
                <a:latin typeface="Calibri" pitchFamily="34" charset="0"/>
              </a:rPr>
              <a:t>Перетворення/процес</a:t>
            </a:r>
            <a:r>
              <a:rPr lang="pl-PL" sz="2400" dirty="0" smtClean="0">
                <a:latin typeface="Calibri" pitchFamily="34" charset="0"/>
              </a:rPr>
              <a:t>   </a:t>
            </a:r>
            <a:r>
              <a:rPr lang="en-US" sz="2400" dirty="0" smtClean="0">
                <a:latin typeface="Calibri" pitchFamily="34" charset="0"/>
              </a:rPr>
              <a:t> 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45059" name="Titel 2"/>
          <p:cNvSpPr>
            <a:spLocks noGrp="1"/>
          </p:cNvSpPr>
          <p:nvPr/>
        </p:nvSpPr>
        <p:spPr bwMode="auto">
          <a:xfrm>
            <a:off x="831850" y="2009775"/>
            <a:ext cx="93789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День </a:t>
            </a:r>
            <a:r>
              <a:rPr lang="pl-PL" sz="2800" b="1" dirty="0" smtClean="0">
                <a:latin typeface="Calibri Light" pitchFamily="34" charset="0"/>
              </a:rPr>
              <a:t>2</a:t>
            </a:r>
            <a:endParaRPr lang="en-US" sz="2800" b="1" dirty="0">
              <a:latin typeface="Calibri Light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Titel 2"/>
          <p:cNvSpPr>
            <a:spLocks noGrp="1"/>
          </p:cNvSpPr>
          <p:nvPr/>
        </p:nvSpPr>
        <p:spPr bwMode="auto">
          <a:xfrm>
            <a:off x="831850" y="2009775"/>
            <a:ext cx="93789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День </a:t>
            </a:r>
            <a:r>
              <a:rPr lang="pl-PL" sz="2800" b="1" dirty="0" smtClean="0">
                <a:latin typeface="Calibri Light" pitchFamily="34" charset="0"/>
              </a:rPr>
              <a:t>2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46083" name="Tijdelijke aanduiding voor inhoud 1"/>
          <p:cNvSpPr>
            <a:spLocks noGrp="1"/>
          </p:cNvSpPr>
          <p:nvPr/>
        </p:nvSpPr>
        <p:spPr bwMode="auto">
          <a:xfrm>
            <a:off x="831850" y="2849563"/>
            <a:ext cx="9378950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pl-PL" sz="2400" b="1" dirty="0">
                <a:latin typeface="Calibri" pitchFamily="34" charset="0"/>
              </a:rPr>
              <a:t>11:45-13:15</a:t>
            </a:r>
            <a:r>
              <a:rPr lang="nl-BE" sz="2400" b="1" dirty="0">
                <a:latin typeface="Calibri" pitchFamily="34" charset="0"/>
              </a:rPr>
              <a:t> </a:t>
            </a: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>
                <a:latin typeface="+mn-lt"/>
              </a:rPr>
              <a:t>майстер-класи з інтелектуально неповносправними </a:t>
            </a:r>
            <a:r>
              <a:rPr lang="uk-UA" sz="2400" dirty="0" smtClean="0">
                <a:latin typeface="+mn-lt"/>
              </a:rPr>
              <a:t>особами</a:t>
            </a:r>
            <a:r>
              <a:rPr lang="en-US" sz="2400" dirty="0" smtClean="0">
                <a:latin typeface="+mn-lt"/>
              </a:rPr>
              <a:t> </a:t>
            </a:r>
            <a:endParaRPr lang="en-US" sz="2400" dirty="0">
              <a:latin typeface="+mn-lt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Майстер-класи Частина </a:t>
            </a:r>
            <a:r>
              <a:rPr lang="en-US" sz="2400" dirty="0" smtClean="0">
                <a:latin typeface="Calibri" pitchFamily="34" charset="0"/>
              </a:rPr>
              <a:t>III </a:t>
            </a:r>
            <a:r>
              <a:rPr lang="uk-UA" sz="2400" dirty="0" smtClean="0">
                <a:latin typeface="+mn-lt"/>
              </a:rPr>
              <a:t>Вираження/Експресія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0" y="1276350"/>
            <a:ext cx="7297738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8900" y="1465263"/>
            <a:ext cx="4092575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Prostokąt 2"/>
          <p:cNvSpPr>
            <a:spLocks noChangeArrowheads="1"/>
          </p:cNvSpPr>
          <p:nvPr/>
        </p:nvSpPr>
        <p:spPr bwMode="auto">
          <a:xfrm>
            <a:off x="842963" y="2139950"/>
            <a:ext cx="24066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/>
              <a:t>Перший день</a:t>
            </a:r>
            <a:endParaRPr lang="pl-PL" sz="2800">
              <a:latin typeface="Calibri" pitchFamily="34" charset="0"/>
            </a:endParaRPr>
          </a:p>
        </p:txBody>
      </p:sp>
      <p:sp>
        <p:nvSpPr>
          <p:cNvPr id="18435" name="Prostokąt 3"/>
          <p:cNvSpPr>
            <a:spLocks noChangeArrowheads="1"/>
          </p:cNvSpPr>
          <p:nvPr/>
        </p:nvSpPr>
        <p:spPr bwMode="auto">
          <a:xfrm>
            <a:off x="842963" y="3013075"/>
            <a:ext cx="10779125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000" b="1" dirty="0">
                <a:latin typeface="Calibri" pitchFamily="34" charset="0"/>
              </a:rPr>
              <a:t>10:00-11:30 </a:t>
            </a:r>
            <a:r>
              <a:rPr lang="uk-UA" sz="2000" b="1" dirty="0"/>
              <a:t>Як розуміти інтелектуальну неповносправність</a:t>
            </a:r>
            <a:r>
              <a:rPr lang="pl-PL" sz="2000" b="1" dirty="0">
                <a:latin typeface="Calibri" pitchFamily="34" charset="0"/>
              </a:rPr>
              <a:t>?</a:t>
            </a:r>
          </a:p>
          <a:p>
            <a:pPr algn="just"/>
            <a:r>
              <a:rPr lang="uk-UA" dirty="0"/>
              <a:t>Класифікація</a:t>
            </a:r>
            <a:r>
              <a:rPr lang="en-US" dirty="0">
                <a:latin typeface="Calibri" pitchFamily="34" charset="0"/>
              </a:rPr>
              <a:t>/</a:t>
            </a:r>
            <a:r>
              <a:rPr lang="uk-UA" dirty="0"/>
              <a:t>Діти та молодь з інтелектуальною неповносправністю.</a:t>
            </a:r>
            <a:r>
              <a:rPr lang="pl-PL" dirty="0"/>
              <a:t> </a:t>
            </a:r>
            <a:r>
              <a:rPr lang="en-US" dirty="0">
                <a:latin typeface="Calibri" pitchFamily="34" charset="0"/>
              </a:rPr>
              <a:t>./</a:t>
            </a:r>
            <a:r>
              <a:rPr lang="uk-UA" dirty="0"/>
              <a:t>Що ми думаємо про людей з інтелектуальною неповносправністю? </a:t>
            </a:r>
            <a:r>
              <a:rPr lang="pl-PL" dirty="0">
                <a:latin typeface="Calibri" pitchFamily="34" charset="0"/>
              </a:rPr>
              <a:t>/ </a:t>
            </a:r>
            <a:r>
              <a:rPr lang="uk-UA" dirty="0"/>
              <a:t>Діти та молодь з легкою та поміркованою розумовою відсталістю: пізнавальний розвиток, </a:t>
            </a:r>
            <a:r>
              <a:rPr lang="uk-UA" dirty="0" err="1"/>
              <a:t>розвиток</a:t>
            </a:r>
            <a:r>
              <a:rPr lang="uk-UA" dirty="0"/>
              <a:t> мови, моторний розвиток, соціальний та емоційний розвиток.</a:t>
            </a:r>
            <a:r>
              <a:rPr lang="pl-PL" dirty="0"/>
              <a:t> </a:t>
            </a:r>
            <a:r>
              <a:rPr lang="pl-PL" dirty="0">
                <a:latin typeface="Calibri" pitchFamily="34" charset="0"/>
              </a:rPr>
              <a:t>// </a:t>
            </a:r>
            <a:r>
              <a:rPr lang="uk-UA" dirty="0"/>
              <a:t>Педагогічні та навчально-освітні наслідки неповносправності</a:t>
            </a:r>
            <a:r>
              <a:rPr lang="pl-PL" dirty="0"/>
              <a:t> </a:t>
            </a:r>
            <a:r>
              <a:rPr lang="pl-PL" dirty="0">
                <a:latin typeface="Calibri" pitchFamily="34" charset="0"/>
              </a:rPr>
              <a:t>/  </a:t>
            </a:r>
          </a:p>
          <a:p>
            <a:pPr algn="just"/>
            <a:r>
              <a:rPr lang="uk-UA" dirty="0"/>
              <a:t>Поняття «доступу» i його застосування у випадку осіб з інтелектуальною неповносправністю</a:t>
            </a:r>
            <a:r>
              <a:rPr lang="pl-PL" dirty="0">
                <a:latin typeface="Calibri" pitchFamily="34" charset="0"/>
              </a:rPr>
              <a:t>. </a:t>
            </a:r>
          </a:p>
          <a:p>
            <a:pPr algn="just"/>
            <a:endParaRPr lang="nl-BE" dirty="0">
              <a:latin typeface="Calibri" pitchFamily="34" charset="0"/>
            </a:endParaRPr>
          </a:p>
          <a:p>
            <a:pPr algn="just"/>
            <a:r>
              <a:rPr lang="en-US" dirty="0">
                <a:latin typeface="Calibri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el 3"/>
          <p:cNvSpPr>
            <a:spLocks noGrp="1"/>
          </p:cNvSpPr>
          <p:nvPr/>
        </p:nvSpPr>
        <p:spPr bwMode="auto">
          <a:xfrm>
            <a:off x="857250" y="1847850"/>
            <a:ext cx="103219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800" b="1" dirty="0" smtClean="0">
                <a:latin typeface="Calibri Light" pitchFamily="34" charset="0"/>
              </a:rPr>
              <a:t>Яким чином ми думаємо про  інтелектуально неповносправних</a:t>
            </a:r>
            <a:r>
              <a:rPr lang="en-US" sz="2800" b="1" dirty="0" smtClean="0">
                <a:latin typeface="Calibri Light" pitchFamily="34" charset="0"/>
              </a:rPr>
              <a:t>?</a:t>
            </a:r>
            <a:endParaRPr lang="en-US" sz="2800" b="1" dirty="0">
              <a:latin typeface="Calibri Light" pitchFamily="34" charset="0"/>
            </a:endParaRPr>
          </a:p>
        </p:txBody>
      </p:sp>
      <p:sp>
        <p:nvSpPr>
          <p:cNvPr id="19459" name="Tijdelijke aanduiding voor tekst 4"/>
          <p:cNvSpPr>
            <a:spLocks noGrp="1"/>
          </p:cNvSpPr>
          <p:nvPr/>
        </p:nvSpPr>
        <p:spPr bwMode="auto">
          <a:xfrm>
            <a:off x="844550" y="2428875"/>
            <a:ext cx="40401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457200">
              <a:spcBef>
                <a:spcPct val="20000"/>
              </a:spcBef>
              <a:buFont typeface="Arial" charset="0"/>
              <a:buNone/>
            </a:pPr>
            <a:r>
              <a:rPr lang="uk-UA" sz="2400" b="1" dirty="0" smtClean="0">
                <a:latin typeface="Calibri" pitchFamily="34" charset="0"/>
              </a:rPr>
              <a:t>Короткий історичний нарис</a:t>
            </a:r>
            <a:r>
              <a:rPr lang="pl-PL" sz="2400" b="1" dirty="0" smtClean="0">
                <a:latin typeface="Calibri" pitchFamily="34" charset="0"/>
              </a:rPr>
              <a:t>: </a:t>
            </a:r>
            <a:endParaRPr lang="en-US" sz="2400" b="1" dirty="0">
              <a:latin typeface="Calibri" pitchFamily="34" charset="0"/>
            </a:endParaRPr>
          </a:p>
        </p:txBody>
      </p:sp>
      <p:sp>
        <p:nvSpPr>
          <p:cNvPr id="19460" name="Tijdelijke aanduiding voor inhoud 5"/>
          <p:cNvSpPr>
            <a:spLocks noGrp="1"/>
          </p:cNvSpPr>
          <p:nvPr/>
        </p:nvSpPr>
        <p:spPr bwMode="auto">
          <a:xfrm>
            <a:off x="769938" y="3078163"/>
            <a:ext cx="4040187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uk-UA" sz="2400" dirty="0" smtClean="0">
                <a:latin typeface="Calibri" pitchFamily="34" charset="0"/>
              </a:rPr>
              <a:t>назви віддзеркалює ставлення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1850: </a:t>
            </a:r>
            <a:r>
              <a:rPr lang="uk-UA" sz="2400" dirty="0" smtClean="0">
                <a:latin typeface="Calibri" pitchFamily="34" charset="0"/>
              </a:rPr>
              <a:t>наївний оптимізм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1900: </a:t>
            </a:r>
            <a:r>
              <a:rPr lang="uk-UA" sz="2400" dirty="0" smtClean="0">
                <a:latin typeface="Calibri" pitchFamily="34" charset="0"/>
              </a:rPr>
              <a:t>невиліковна хвороба</a:t>
            </a:r>
            <a:r>
              <a:rPr lang="pl-PL" sz="2400" dirty="0" smtClean="0">
                <a:latin typeface="Calibri" pitchFamily="34" charset="0"/>
              </a:rPr>
              <a:t> 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&gt;1950: </a:t>
            </a:r>
            <a:r>
              <a:rPr lang="uk-UA" sz="2400" dirty="0" smtClean="0">
                <a:latin typeface="Calibri" pitchFamily="34" charset="0"/>
              </a:rPr>
              <a:t>опіка локальних громад і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uk-UA" sz="2400" dirty="0" err="1" smtClean="0">
                <a:latin typeface="Calibri" pitchFamily="34" charset="0"/>
              </a:rPr>
              <a:t>деінституціоналізація</a:t>
            </a:r>
            <a:r>
              <a:rPr lang="pl-PL" sz="2400" dirty="0" smtClean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 </a:t>
            </a:r>
            <a:endParaRPr lang="en-US" sz="2400" dirty="0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</p:txBody>
      </p:sp>
      <p:pic>
        <p:nvPicPr>
          <p:cNvPr id="19461" name="Obraz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4650" y="3565525"/>
            <a:ext cx="3554413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ijdelijke aanduiding voor tekst 6"/>
          <p:cNvSpPr>
            <a:spLocks noGrp="1"/>
          </p:cNvSpPr>
          <p:nvPr/>
        </p:nvSpPr>
        <p:spPr bwMode="auto">
          <a:xfrm>
            <a:off x="6597650" y="2709863"/>
            <a:ext cx="40417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defTabSz="45720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uk-UA" b="1" dirty="0" smtClean="0">
                <a:latin typeface="Calibri" pitchFamily="34" charset="0"/>
              </a:rPr>
              <a:t>А Ви</a:t>
            </a:r>
            <a:r>
              <a:rPr lang="pl-PL" b="1" dirty="0" smtClean="0">
                <a:latin typeface="Calibri" pitchFamily="34" charset="0"/>
              </a:rPr>
              <a:t>? </a:t>
            </a:r>
            <a:r>
              <a:rPr lang="uk-UA" b="1" dirty="0" smtClean="0">
                <a:latin typeface="Calibri" pitchFamily="34" charset="0"/>
              </a:rPr>
              <a:t>Яким чином думаєте про</a:t>
            </a:r>
            <a:r>
              <a:rPr lang="pl-PL" b="1" dirty="0" smtClean="0">
                <a:latin typeface="Calibri" pitchFamily="34" charset="0"/>
              </a:rPr>
              <a:t> </a:t>
            </a:r>
            <a:r>
              <a:rPr lang="pl-PL" b="1" dirty="0">
                <a:latin typeface="Calibri" pitchFamily="34" charset="0"/>
              </a:rPr>
              <a:t/>
            </a:r>
            <a:br>
              <a:rPr lang="pl-PL" b="1" dirty="0">
                <a:latin typeface="Calibri" pitchFamily="34" charset="0"/>
              </a:rPr>
            </a:br>
            <a:r>
              <a:rPr lang="uk-UA" b="1" dirty="0" smtClean="0">
                <a:latin typeface="Calibri" pitchFamily="34" charset="0"/>
              </a:rPr>
              <a:t>інтелектуальну неповносправність</a:t>
            </a:r>
            <a:r>
              <a:rPr lang="en-US" b="1" dirty="0" smtClean="0">
                <a:latin typeface="Calibri" pitchFamily="34" charset="0"/>
              </a:rPr>
              <a:t>?</a:t>
            </a:r>
            <a:endParaRPr lang="en-US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Prostokąt 2"/>
          <p:cNvSpPr>
            <a:spLocks noChangeArrowheads="1"/>
          </p:cNvSpPr>
          <p:nvPr/>
        </p:nvSpPr>
        <p:spPr bwMode="auto">
          <a:xfrm>
            <a:off x="847725" y="1851025"/>
            <a:ext cx="8716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000" b="1" dirty="0">
                <a:latin typeface="Calibri" pitchFamily="34" charset="0"/>
              </a:rPr>
              <a:t>Що на вашу думку включає визначення “інтелектуальна неповносправність”</a:t>
            </a:r>
            <a:r>
              <a:rPr lang="en-US" sz="2000" b="1" dirty="0">
                <a:latin typeface="Calibri" pitchFamily="34" charset="0"/>
              </a:rPr>
              <a:t>? </a:t>
            </a:r>
            <a:r>
              <a:rPr lang="en-US" sz="2000" b="1" dirty="0" smtClean="0">
                <a:latin typeface="Calibri" pitchFamily="34" charset="0"/>
              </a:rPr>
              <a:t> </a:t>
            </a:r>
            <a:r>
              <a:rPr lang="uk-UA" sz="2000" b="1" dirty="0" smtClean="0">
                <a:latin typeface="Calibri" pitchFamily="34" charset="0"/>
              </a:rPr>
              <a:t>Оцініть </a:t>
            </a:r>
            <a:r>
              <a:rPr lang="uk-UA" sz="2000" b="1" dirty="0">
                <a:latin typeface="Calibri" pitchFamily="34" charset="0"/>
              </a:rPr>
              <a:t>нижченаведені визначення за шкалою від </a:t>
            </a:r>
            <a:r>
              <a:rPr lang="pl-PL" sz="2000" b="1" dirty="0">
                <a:latin typeface="Calibri" pitchFamily="34" charset="0"/>
              </a:rPr>
              <a:t>1 </a:t>
            </a:r>
            <a:r>
              <a:rPr lang="uk-UA" sz="2000" b="1" dirty="0">
                <a:latin typeface="Calibri" pitchFamily="34" charset="0"/>
              </a:rPr>
              <a:t>д</a:t>
            </a:r>
            <a:r>
              <a:rPr lang="pl-PL" sz="2000" b="1" dirty="0">
                <a:latin typeface="Calibri" pitchFamily="34" charset="0"/>
              </a:rPr>
              <a:t>o 4</a:t>
            </a:r>
            <a:r>
              <a:rPr lang="uk-UA" sz="2000" b="1" dirty="0">
                <a:latin typeface="Calibri" pitchFamily="34" charset="0"/>
              </a:rPr>
              <a:t> балів</a:t>
            </a:r>
            <a:r>
              <a:rPr lang="pl-PL" sz="2000" b="1" dirty="0">
                <a:latin typeface="Calibri" pitchFamily="34" charset="0"/>
              </a:rPr>
              <a:t>, </a:t>
            </a:r>
            <a:r>
              <a:rPr lang="uk-UA" sz="2000" b="1" dirty="0">
                <a:latin typeface="Calibri" pitchFamily="34" charset="0"/>
              </a:rPr>
              <a:t>у залежності від того</a:t>
            </a:r>
            <a:r>
              <a:rPr lang="pl-PL" sz="2000" b="1" dirty="0">
                <a:latin typeface="Calibri" pitchFamily="34" charset="0"/>
              </a:rPr>
              <a:t>, </a:t>
            </a:r>
            <a:r>
              <a:rPr lang="uk-UA" sz="2000" b="1" dirty="0">
                <a:latin typeface="Calibri" pitchFamily="34" charset="0"/>
              </a:rPr>
              <a:t>що на Вашу думку найкраще визначає/окреслює інтелектуальну неповносправність</a:t>
            </a:r>
            <a:r>
              <a:rPr lang="pl-PL" sz="2000" b="1" dirty="0">
                <a:latin typeface="Calibri" pitchFamily="34" charset="0"/>
              </a:rPr>
              <a:t>. </a:t>
            </a:r>
            <a:endParaRPr lang="pl-PL" sz="2000" dirty="0">
              <a:latin typeface="Calibri" pitchFamily="34" charset="0"/>
            </a:endParaRPr>
          </a:p>
        </p:txBody>
      </p:sp>
      <p:sp>
        <p:nvSpPr>
          <p:cNvPr id="20483" name="Tijdelijke aanduiding voor inhoud 7"/>
          <p:cNvSpPr>
            <a:spLocks noGrp="1"/>
          </p:cNvSpPr>
          <p:nvPr/>
        </p:nvSpPr>
        <p:spPr bwMode="auto">
          <a:xfrm>
            <a:off x="847725" y="3116263"/>
            <a:ext cx="1002665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457200"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latin typeface="Calibri" pitchFamily="34" charset="0"/>
              </a:rPr>
              <a:t>-</a:t>
            </a:r>
            <a:r>
              <a:rPr lang="pl-PL" sz="2400" dirty="0">
                <a:latin typeface="Calibri" pitchFamily="34" charset="0"/>
              </a:rPr>
              <a:t> </a:t>
            </a:r>
            <a:r>
              <a:rPr lang="uk-UA" dirty="0"/>
              <a:t>Особи з пізнавальною дисфункцією</a:t>
            </a:r>
            <a:r>
              <a:rPr lang="pl-PL" dirty="0"/>
              <a:t> </a:t>
            </a:r>
            <a:r>
              <a:rPr lang="pl-PL" sz="2000" dirty="0">
                <a:latin typeface="Calibri" pitchFamily="34" charset="0"/>
              </a:rPr>
              <a:t>. </a:t>
            </a:r>
          </a:p>
          <a:p>
            <a:pPr algn="just" defTabSz="457200"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latin typeface="Calibri" pitchFamily="34" charset="0"/>
              </a:rPr>
              <a:t>-</a:t>
            </a:r>
            <a:r>
              <a:rPr lang="pl-PL" sz="2000" dirty="0">
                <a:latin typeface="Calibri" pitchFamily="34" charset="0"/>
              </a:rPr>
              <a:t> </a:t>
            </a:r>
            <a:r>
              <a:rPr lang="uk-UA" dirty="0"/>
              <a:t>Особи, що не можуть (повною мірою) виконувати завдань повсякденного життя</a:t>
            </a:r>
            <a:r>
              <a:rPr lang="pl-PL" dirty="0"/>
              <a:t> </a:t>
            </a:r>
            <a:endParaRPr lang="en-US" sz="2000" dirty="0">
              <a:latin typeface="Calibri" pitchFamily="34" charset="0"/>
            </a:endParaRPr>
          </a:p>
          <a:p>
            <a:pPr algn="just" defTabSz="457200">
              <a:spcBef>
                <a:spcPct val="20000"/>
              </a:spcBef>
              <a:buFontTx/>
              <a:buChar char="-"/>
            </a:pPr>
            <a:r>
              <a:rPr lang="en-US" sz="2000" dirty="0">
                <a:latin typeface="Calibri" pitchFamily="34" charset="0"/>
              </a:rPr>
              <a:t>  </a:t>
            </a:r>
            <a:r>
              <a:rPr lang="uk-UA" dirty="0"/>
              <a:t>Особи, що не можуть задовольнити потреб, задоволення яких суспільство очікує від людини</a:t>
            </a:r>
            <a:r>
              <a:rPr lang="pl-PL" dirty="0"/>
              <a:t> </a:t>
            </a:r>
            <a:r>
              <a:rPr lang="pl-PL" sz="2000" dirty="0">
                <a:latin typeface="Calibri" pitchFamily="34" charset="0"/>
              </a:rPr>
              <a:t>. </a:t>
            </a:r>
            <a:endParaRPr lang="en-US" sz="2000" dirty="0">
              <a:latin typeface="Calibri" pitchFamily="34" charset="0"/>
            </a:endParaRPr>
          </a:p>
          <a:p>
            <a:pPr algn="just" defTabSz="457200">
              <a:spcBef>
                <a:spcPct val="20000"/>
              </a:spcBef>
              <a:buFontTx/>
              <a:buChar char="-"/>
            </a:pPr>
            <a:r>
              <a:rPr lang="en-US" sz="2000" dirty="0">
                <a:latin typeface="Calibri" pitchFamily="34" charset="0"/>
              </a:rPr>
              <a:t>  </a:t>
            </a:r>
            <a:r>
              <a:rPr lang="uk-UA" dirty="0"/>
              <a:t>Особи з інтелектуальною неповносправністю – це визначення, яке не слід використовувати, оскільки воно дискримінує. Враховуючи більшу різнорідність людей, суспільство повинно протидіяти виключенню та поширювати толерантність</a:t>
            </a:r>
            <a:r>
              <a:rPr lang="pl-PL" sz="2000" dirty="0">
                <a:latin typeface="Calibri" pitchFamily="34" charset="0"/>
              </a:rPr>
              <a:t>.   </a:t>
            </a:r>
          </a:p>
          <a:p>
            <a:pPr algn="just" defTabSz="457200">
              <a:spcBef>
                <a:spcPct val="20000"/>
              </a:spcBef>
              <a:buFont typeface="Arial" charset="0"/>
              <a:buNone/>
            </a:pPr>
            <a:r>
              <a:rPr lang="uk-UA" sz="2000" dirty="0">
                <a:latin typeface="Calibri" pitchFamily="34" charset="0"/>
              </a:rPr>
              <a:t>Обговоріть Ваші відповіді у групах</a:t>
            </a:r>
            <a:r>
              <a:rPr lang="pl-PL" sz="2000" dirty="0">
                <a:latin typeface="Calibri" pitchFamily="34" charset="0"/>
              </a:rPr>
              <a:t>.  </a:t>
            </a:r>
            <a:endParaRPr lang="en-US" sz="2000" dirty="0">
              <a:latin typeface="Calibri" pitchFamily="34" charset="0"/>
            </a:endParaRPr>
          </a:p>
          <a:p>
            <a:pPr algn="just" defTabSz="457200">
              <a:spcBef>
                <a:spcPct val="20000"/>
              </a:spcBef>
              <a:buFont typeface="Arial" charset="0"/>
              <a:buChar char="•"/>
            </a:pPr>
            <a:endParaRPr lang="en-US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el 1"/>
          <p:cNvSpPr>
            <a:spLocks noGrp="1"/>
          </p:cNvSpPr>
          <p:nvPr/>
        </p:nvSpPr>
        <p:spPr bwMode="auto">
          <a:xfrm>
            <a:off x="774700" y="1993900"/>
            <a:ext cx="8221663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r>
              <a:rPr lang="uk-UA" sz="2400" b="1">
                <a:latin typeface="Calibri Light" pitchFamily="34" charset="0"/>
              </a:rPr>
              <a:t>Популярні визначення інтелектуальної неповносправності</a:t>
            </a:r>
            <a:r>
              <a:rPr lang="pl-PL" sz="2400" b="1">
                <a:latin typeface="Calibri Light" pitchFamily="34" charset="0"/>
              </a:rPr>
              <a:t>: </a:t>
            </a:r>
            <a:endParaRPr lang="en-US" sz="2400" b="1">
              <a:latin typeface="Calibri Light" pitchFamily="34" charset="0"/>
            </a:endParaRPr>
          </a:p>
        </p:txBody>
      </p:sp>
      <p:sp>
        <p:nvSpPr>
          <p:cNvPr id="21507" name="Tijdelijke aanduiding voor inhoud 2"/>
          <p:cNvSpPr>
            <a:spLocks noGrp="1"/>
          </p:cNvSpPr>
          <p:nvPr/>
        </p:nvSpPr>
        <p:spPr bwMode="auto">
          <a:xfrm>
            <a:off x="774700" y="2779713"/>
            <a:ext cx="986472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defTabSz="457200">
              <a:spcBef>
                <a:spcPct val="20000"/>
              </a:spcBef>
              <a:buFont typeface="Arial" charset="0"/>
              <a:buChar char="•"/>
            </a:pPr>
            <a:r>
              <a:rPr lang="uk-UA" b="1"/>
              <a:t>Визначення Американського товариства з питань розумової відсталості (2002) </a:t>
            </a:r>
            <a:r>
              <a:rPr lang="pl-PL" sz="2000">
                <a:latin typeface="Calibri" pitchFamily="34" charset="0"/>
              </a:rPr>
              <a:t>(2002) [</a:t>
            </a:r>
            <a:r>
              <a:rPr lang="uk-UA" sz="2000">
                <a:latin typeface="Calibri" pitchFamily="34" charset="0"/>
              </a:rPr>
              <a:t>на той час: </a:t>
            </a:r>
            <a:r>
              <a:rPr lang="en-US" sz="2000" i="1">
                <a:latin typeface="Calibri" pitchFamily="34" charset="0"/>
              </a:rPr>
              <a:t>American Association on Mental Retardation</a:t>
            </a:r>
            <a:r>
              <a:rPr lang="pl-PL" sz="2000">
                <a:latin typeface="Calibri" pitchFamily="34" charset="0"/>
              </a:rPr>
              <a:t>, </a:t>
            </a:r>
            <a:r>
              <a:rPr lang="uk-UA" sz="2000">
                <a:latin typeface="Calibri" pitchFamily="34" charset="0"/>
              </a:rPr>
              <a:t>нині</a:t>
            </a:r>
            <a:r>
              <a:rPr lang="pl-PL" sz="2000">
                <a:latin typeface="Calibri" pitchFamily="34" charset="0"/>
              </a:rPr>
              <a:t> (</a:t>
            </a:r>
            <a:r>
              <a:rPr lang="uk-UA" sz="2000">
                <a:latin typeface="Calibri" pitchFamily="34" charset="0"/>
              </a:rPr>
              <a:t>з</a:t>
            </a:r>
            <a:r>
              <a:rPr lang="pl-PL" sz="2000">
                <a:latin typeface="Calibri" pitchFamily="34" charset="0"/>
              </a:rPr>
              <a:t> 2006 </a:t>
            </a:r>
            <a:r>
              <a:rPr lang="uk-UA" sz="2000">
                <a:latin typeface="Calibri" pitchFamily="34" charset="0"/>
              </a:rPr>
              <a:t>року</a:t>
            </a:r>
            <a:r>
              <a:rPr lang="pl-PL" sz="2000">
                <a:latin typeface="Calibri" pitchFamily="34" charset="0"/>
              </a:rPr>
              <a:t>): </a:t>
            </a:r>
            <a:r>
              <a:rPr lang="pl-PL" sz="2000" i="1">
                <a:latin typeface="Calibri" pitchFamily="34" charset="0"/>
              </a:rPr>
              <a:t>American Association on Intellectual and Developmental Disabilities</a:t>
            </a:r>
            <a:r>
              <a:rPr lang="pl-PL" sz="2000">
                <a:latin typeface="Calibri" pitchFamily="34" charset="0"/>
              </a:rPr>
              <a:t> (</a:t>
            </a:r>
            <a:r>
              <a:rPr lang="uk-UA" sz="2000">
                <a:latin typeface="Calibri" pitchFamily="34" charset="0"/>
              </a:rPr>
              <a:t>Американське товариство з питань інтелектуальної неповносправності і відсталості у розвитку</a:t>
            </a:r>
            <a:r>
              <a:rPr lang="pl-PL" sz="2000">
                <a:latin typeface="Calibri" pitchFamily="34" charset="0"/>
              </a:rPr>
              <a:t>)]</a:t>
            </a:r>
            <a:r>
              <a:rPr lang="en-US" sz="2000">
                <a:latin typeface="Calibri" pitchFamily="34" charset="0"/>
              </a:rPr>
              <a:t>:</a:t>
            </a:r>
          </a:p>
          <a:p>
            <a:pPr marL="342900" indent="-342900" algn="just" defTabSz="457200">
              <a:spcBef>
                <a:spcPct val="20000"/>
              </a:spcBef>
              <a:buFont typeface="Arial" charset="0"/>
              <a:buNone/>
            </a:pPr>
            <a:r>
              <a:rPr lang="pl-PL" sz="2000">
                <a:latin typeface="Calibri" pitchFamily="34" charset="0"/>
              </a:rPr>
              <a:t>	</a:t>
            </a:r>
            <a:r>
              <a:rPr lang="pl-PL" sz="2000" i="1">
                <a:latin typeface="Calibri" pitchFamily="34" charset="0"/>
              </a:rPr>
              <a:t>„</a:t>
            </a:r>
            <a:r>
              <a:rPr lang="uk-UA" i="1"/>
              <a:t>Розумова відсталість – це неповносправність, що характеризується значним обмеженням як інтелектуального функціонування, так і адаптаційної поведінки, що проявляється у понятійних, соціальних і практичних адаптивних уміннях. Початки цієї неповносправності проявляються напередодні 18 року життя.</a:t>
            </a:r>
            <a:r>
              <a:rPr lang="pl-PL" sz="2000" i="1">
                <a:latin typeface="Calibri" pitchFamily="34" charset="0"/>
              </a:rPr>
              <a:t>” </a:t>
            </a: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pl-PL" sz="2400" i="1">
              <a:latin typeface="Calibri" pitchFamily="34" charset="0"/>
            </a:endParaRPr>
          </a:p>
          <a:p>
            <a:pPr marL="342900" indent="-342900" defTabSz="457200">
              <a:spcBef>
                <a:spcPct val="20000"/>
              </a:spcBef>
              <a:buFont typeface="Arial" charset="0"/>
              <a:buNone/>
            </a:pPr>
            <a:endParaRPr lang="en-US" sz="2400"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1276</Words>
  <Application>Microsoft Office PowerPoint</Application>
  <PresentationFormat>Произвольный</PresentationFormat>
  <Paragraphs>195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Motyw pakietu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</dc:creator>
  <cp:lastModifiedBy>Іванко</cp:lastModifiedBy>
  <cp:revision>30</cp:revision>
  <dcterms:created xsi:type="dcterms:W3CDTF">2014-02-24T08:03:48Z</dcterms:created>
  <dcterms:modified xsi:type="dcterms:W3CDTF">2014-02-24T23:39:56Z</dcterms:modified>
</cp:coreProperties>
</file>