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23.jpeg" ContentType="image/jpeg"/>
  <Override PartName="/ppt/media/image14.jpeg" ContentType="image/jpeg"/>
  <Override PartName="/ppt/media/image22.jpeg" ContentType="image/jpeg"/>
  <Override PartName="/ppt/media/image4.png" ContentType="image/png"/>
  <Override PartName="/ppt/media/image13.jpeg" ContentType="image/jpeg"/>
  <Override PartName="/ppt/media/image21.jpeg" ContentType="image/jpeg"/>
  <Override PartName="/ppt/media/image12.jpeg" ContentType="image/jpeg"/>
  <Override PartName="/ppt/media/image20.jpeg" ContentType="image/jpeg"/>
  <Override PartName="/ppt/media/image9.jpeg" ContentType="image/jpeg"/>
  <Override PartName="/ppt/media/image11.jpeg" ContentType="image/jpeg"/>
  <Override PartName="/ppt/media/image10.jpeg" ContentType="image/jpeg"/>
  <Override PartName="/ppt/media/image8.jpeg" ContentType="image/jpeg"/>
  <Override PartName="/ppt/media/image1.png" ContentType="image/png"/>
  <Override PartName="/ppt/media/image7.jpeg" ContentType="image/jpeg"/>
  <Override PartName="/ppt/media/image6.jpeg" ContentType="image/jpeg"/>
  <Override PartName="/ppt/media/image5.jpeg" ContentType="image/jpeg"/>
  <Override PartName="/ppt/media/image2.png" ContentType="image/png"/>
  <Override PartName="/ppt/media/image28.jpeg" ContentType="image/jpeg"/>
  <Override PartName="/ppt/media/image15.png" ContentType="image/png"/>
  <Override PartName="/ppt/media/image19.jpeg" ContentType="image/jpeg"/>
  <Override PartName="/ppt/media/image27.jpeg" ContentType="image/jpeg"/>
  <Override PartName="/ppt/media/image18.jpeg" ContentType="image/jpeg"/>
  <Override PartName="/ppt/media/image26.jpeg" ContentType="image/jpeg"/>
  <Override PartName="/ppt/media/image17.jpeg" ContentType="image/jpeg"/>
  <Override PartName="/ppt/media/image3.png" ContentType="image/png"/>
  <Override PartName="/ppt/media/image25.jpeg" ContentType="image/jpeg"/>
  <Override PartName="/ppt/media/image16.png" ContentType="image/png"/>
  <Override PartName="/ppt/media/image24.jpeg" ContentType="image/jpeg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1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2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3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_rels/slide3.xml.rels" ContentType="application/vnd.openxmlformats-package.relationships+xml"/>
  <Override PartName="/ppt/slides/_rels/slide13.xml.rels" ContentType="application/vnd.openxmlformats-package.relationships+xml"/>
  <Override PartName="/ppt/slides/_rels/slide2.xml.rels" ContentType="application/vnd.openxmlformats-package.relationships+xml"/>
  <Override PartName="/ppt/slides/_rels/slide1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11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37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328720" y="3963240"/>
            <a:ext cx="2704680" cy="2158200"/>
          </a:xfrm>
          <a:prstGeom prst="rect">
            <a:avLst/>
          </a:prstGeom>
          <a:ln>
            <a:noFill/>
          </a:ln>
        </p:spPr>
      </p:pic>
      <p:pic>
        <p:nvPicPr>
          <p:cNvPr descr="" id="38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112400" y="3963240"/>
            <a:ext cx="2704680" cy="21582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76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328720" y="3963240"/>
            <a:ext cx="2704680" cy="2158200"/>
          </a:xfrm>
          <a:prstGeom prst="rect">
            <a:avLst/>
          </a:prstGeom>
          <a:ln>
            <a:noFill/>
          </a:ln>
        </p:spPr>
      </p:pic>
      <p:pic>
        <p:nvPicPr>
          <p:cNvPr descr="" id="77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112400" y="3963240"/>
            <a:ext cx="2704680" cy="21582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pl-PL" sz="4400">
                <a:solidFill>
                  <a:srgbClr val="000000"/>
                </a:solidFill>
                <a:latin typeface="Calibri"/>
              </a:rPr>
              <a:t>Kliknij, aby edytować format tekstu tytułuKliknij, aby edytować styl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pl-PL" sz="1200">
                <a:solidFill>
                  <a:srgbClr val="8b8b8b"/>
                </a:solidFill>
                <a:latin typeface="Calibri"/>
              </a:rPr>
              <a:t>14-10-5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720347CA-7463-4AB8-B80A-0404591A1D22}" type="slidenum">
              <a:rPr lang="pl-PL" sz="1200">
                <a:solidFill>
                  <a:srgbClr val="8b8b8b"/>
                </a:solidFill>
                <a:latin typeface="Calibri"/>
              </a:rPr>
              <a:t>&lt;numer&gt;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pl-PL"/>
              <a:t>Kliknij, aby edytować format tekstu konspektu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pl-PL"/>
              <a:t>Drugi poziom konspektu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pl-PL"/>
              <a:t>Trzeci poziom konspektu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pl-PL"/>
              <a:t>Czwarty poziom konspektu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pl-PL"/>
              <a:t>Piąty poziom konspektu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pl-PL"/>
              <a:t>Szósty poziom konspektu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pl-PL"/>
              <a:t>Siódmy poziom konspektu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pl-PL" sz="4400">
                <a:solidFill>
                  <a:srgbClr val="000000"/>
                </a:solidFill>
                <a:latin typeface="Calibri"/>
              </a:rPr>
              <a:t>Kliknij, aby edytować format tekstu tytułuKliknij, aby edytować styl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buSzPct val="25000"/>
              <a:buFont typeface="StarSymbol"/>
              <a:buChar char=""/>
            </a:pPr>
            <a:r>
              <a:rPr lang="pl-PL" sz="3200">
                <a:solidFill>
                  <a:srgbClr val="000000"/>
                </a:solidFill>
                <a:latin typeface="Calibri"/>
              </a:rPr>
              <a:t>Kliknij, aby edytować format tekstu konspektu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pl-PL" sz="3200">
                <a:solidFill>
                  <a:srgbClr val="000000"/>
                </a:solidFill>
                <a:latin typeface="Calibri"/>
              </a:rPr>
              <a:t>Drugi poziom konspektu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pl-PL" sz="3200">
                <a:solidFill>
                  <a:srgbClr val="000000"/>
                </a:solidFill>
                <a:latin typeface="Calibri"/>
              </a:rPr>
              <a:t>Trzeci poziom konspektu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pl-PL" sz="3200">
                <a:solidFill>
                  <a:srgbClr val="000000"/>
                </a:solidFill>
                <a:latin typeface="Calibri"/>
              </a:rPr>
              <a:t>Czwarty poziom konspektu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pl-PL" sz="3200">
                <a:solidFill>
                  <a:srgbClr val="000000"/>
                </a:solidFill>
                <a:latin typeface="Calibri"/>
              </a:rPr>
              <a:t>Piąty poziom konspektu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pl-PL" sz="3200">
                <a:solidFill>
                  <a:srgbClr val="000000"/>
                </a:solidFill>
                <a:latin typeface="Calibri"/>
              </a:rPr>
              <a:t>Szósty poziom konspektu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 sz="3200">
                <a:solidFill>
                  <a:srgbClr val="000000"/>
                </a:solidFill>
                <a:latin typeface="Calibri"/>
              </a:rPr>
              <a:t>Siódmy poziom konspektuKliknij, aby edytować style wzorca tekstu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pl-PL" sz="2800">
                <a:solidFill>
                  <a:srgbClr val="000000"/>
                </a:solidFill>
                <a:latin typeface="Calibri"/>
              </a:rPr>
              <a:t>Drugi poziom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pl-PL" sz="2400">
                <a:solidFill>
                  <a:srgbClr val="000000"/>
                </a:solidFill>
                <a:latin typeface="Calibri"/>
              </a:rPr>
              <a:t>Trzeci poziom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–"/>
            </a:pPr>
            <a:r>
              <a:rPr lang="pl-PL" sz="2000">
                <a:solidFill>
                  <a:srgbClr val="000000"/>
                </a:solidFill>
                <a:latin typeface="Calibri"/>
              </a:rPr>
              <a:t>Czwarty poziom</a:t>
            </a:r>
            <a:endParaRPr/>
          </a:p>
          <a:p>
            <a:pPr lvl="4">
              <a:lnSpc>
                <a:spcPct val="100000"/>
              </a:lnSpc>
              <a:buFont typeface="Arial"/>
              <a:buChar char="»"/>
            </a:pPr>
            <a:r>
              <a:rPr lang="pl-PL" sz="2000">
                <a:solidFill>
                  <a:srgbClr val="000000"/>
                </a:solidFill>
                <a:latin typeface="Calibri"/>
              </a:rPr>
              <a:t>Piąty poziom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pl-PL" sz="1200">
                <a:solidFill>
                  <a:srgbClr val="8b8b8b"/>
                </a:solidFill>
                <a:latin typeface="Calibri"/>
              </a:rPr>
              <a:t>14-10-5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4DD1B32C-D8FC-4ED0-B560-47E97F3DD5AB}" type="slidenum">
              <a:rPr lang="pl-PL" sz="1200">
                <a:solidFill>
                  <a:srgbClr val="8b8b8b"/>
                </a:solidFill>
                <a:latin typeface="Calibri"/>
              </a:rPr>
              <a:t>&lt;numer&gt;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25.jpeg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26.jpeg"/><Relationship Id="rId2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27.jpeg"/><Relationship Id="rId2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28.jpeg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image" Target="../media/image9.jpeg"/><Relationship Id="rId3" Type="http://schemas.openxmlformats.org/officeDocument/2006/relationships/image" Target="../media/image10.jpeg"/><Relationship Id="rId4" Type="http://schemas.openxmlformats.org/officeDocument/2006/relationships/image" Target="../media/image11.jpeg"/><Relationship Id="rId5" Type="http://schemas.openxmlformats.org/officeDocument/2006/relationships/image" Target="../media/image12.jpeg"/><Relationship Id="rId6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3.jpeg"/><Relationship Id="rId2" Type="http://schemas.openxmlformats.org/officeDocument/2006/relationships/image" Target="../media/image14.jpeg"/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17.jpeg"/><Relationship Id="rId6" Type="http://schemas.openxmlformats.org/officeDocument/2006/relationships/image" Target="../media/image18.jpeg"/><Relationship Id="rId7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9.jpeg"/><Relationship Id="rId2" Type="http://schemas.openxmlformats.org/officeDocument/2006/relationships/image" Target="../media/image20.jpeg"/><Relationship Id="rId3" Type="http://schemas.openxmlformats.org/officeDocument/2006/relationships/image" Target="../media/image21.jpeg"/><Relationship Id="rId4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22.jpe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23.jpe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24.jpe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78" name="Obraz 3"/>
          <p:cNvPicPr/>
          <p:nvPr/>
        </p:nvPicPr>
        <p:blipFill>
          <a:blip r:embed="rId1"/>
          <a:stretch>
            <a:fillRect/>
          </a:stretch>
        </p:blipFill>
        <p:spPr>
          <a:xfrm>
            <a:off x="14040" y="0"/>
            <a:ext cx="9115200" cy="6857640"/>
          </a:xfrm>
          <a:prstGeom prst="rect">
            <a:avLst/>
          </a:prstGeom>
          <a:ln>
            <a:noFill/>
          </a:ln>
        </p:spPr>
      </p:pic>
      <p:sp>
        <p:nvSpPr>
          <p:cNvPr id="79" name="CustomShape 1"/>
          <p:cNvSpPr/>
          <p:nvPr/>
        </p:nvSpPr>
        <p:spPr>
          <a:xfrm>
            <a:off x="1043640" y="3933000"/>
            <a:ext cx="7272360" cy="63900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pl-PL">
                <a:solidFill>
                  <a:srgbClr val="000000"/>
                </a:solidFill>
                <a:latin typeface="Calibri"/>
              </a:rPr>
              <a:t>НЕПОВНОСПРАВНИЙ ВІДВІДУВАЧ В МУЗЕЇ: </a:t>
            </a:r>
            <a:endParaRPr/>
          </a:p>
          <a:p>
            <a:pPr algn="ctr">
              <a:lnSpc>
                <a:spcPct val="100000"/>
              </a:lnSpc>
            </a:pPr>
            <a:r>
              <a:rPr lang="pl-PL">
                <a:solidFill>
                  <a:srgbClr val="000000"/>
                </a:solidFill>
                <a:latin typeface="Calibri"/>
              </a:rPr>
              <a:t>добрі практики і практичні приклади</a:t>
            </a:r>
            <a:endParaRPr/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125" name="Obraz 3"/>
          <p:cNvPicPr/>
          <p:nvPr/>
        </p:nvPicPr>
        <p:blipFill>
          <a:blip r:embed="rId1"/>
          <a:stretch>
            <a:fillRect/>
          </a:stretch>
        </p:blipFill>
        <p:spPr>
          <a:xfrm>
            <a:off x="14040" y="0"/>
            <a:ext cx="9115200" cy="6857640"/>
          </a:xfrm>
          <a:prstGeom prst="rect">
            <a:avLst/>
          </a:prstGeom>
          <a:ln>
            <a:noFill/>
          </a:ln>
        </p:spPr>
      </p:pic>
      <p:sp>
        <p:nvSpPr>
          <p:cNvPr id="126" name="CustomShape 1"/>
          <p:cNvSpPr/>
          <p:nvPr/>
        </p:nvSpPr>
        <p:spPr>
          <a:xfrm>
            <a:off x="439200" y="1484640"/>
            <a:ext cx="484596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pl-PL">
                <a:solidFill>
                  <a:srgbClr val="000000"/>
                </a:solidFill>
                <a:latin typeface="Calibri"/>
              </a:rPr>
              <a:t>Відвідувачі з вадами опорно-рухового апарату</a:t>
            </a:r>
            <a:endParaRPr/>
          </a:p>
        </p:txBody>
      </p:sp>
      <p:sp>
        <p:nvSpPr>
          <p:cNvPr id="127" name="CustomShape 2"/>
          <p:cNvSpPr/>
          <p:nvPr/>
        </p:nvSpPr>
        <p:spPr>
          <a:xfrm>
            <a:off x="541800" y="1989000"/>
            <a:ext cx="4912560" cy="201060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>
                <a:solidFill>
                  <a:srgbClr val="000000"/>
                </a:solidFill>
                <a:latin typeface="Calibri"/>
              </a:rPr>
              <a:t>не лише під'їзди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>
                <a:solidFill>
                  <a:srgbClr val="000000"/>
                </a:solidFill>
                <a:latin typeface="Calibri"/>
              </a:rPr>
              <a:t>картини, стенди, інтерактивні пристрої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>
                <a:solidFill>
                  <a:srgbClr val="000000"/>
                </a:solidFill>
                <a:latin typeface="Calibri"/>
              </a:rPr>
              <a:t>сидячі місця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>
                <a:solidFill>
                  <a:srgbClr val="000000"/>
                </a:solidFill>
                <a:latin typeface="Calibri"/>
              </a:rPr>
              <a:t>проведення евакуації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>
                <a:solidFill>
                  <a:srgbClr val="000000"/>
                </a:solidFill>
                <a:latin typeface="Calibri"/>
              </a:rPr>
              <a:t>собака в музеї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>
                <a:solidFill>
                  <a:srgbClr val="000000"/>
                </a:solidFill>
                <a:latin typeface="Calibri"/>
              </a:rPr>
              <a:t>допомагати? Не допомагати? як допомагати?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>
                <a:solidFill>
                  <a:srgbClr val="000000"/>
                </a:solidFill>
                <a:latin typeface="Calibri"/>
              </a:rPr>
              <a:t>безпосередній контакт</a:t>
            </a:r>
            <a:endParaRPr/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128" name="Obraz 3"/>
          <p:cNvPicPr/>
          <p:nvPr/>
        </p:nvPicPr>
        <p:blipFill>
          <a:blip r:embed="rId1"/>
          <a:stretch>
            <a:fillRect/>
          </a:stretch>
        </p:blipFill>
        <p:spPr>
          <a:xfrm>
            <a:off x="14040" y="0"/>
            <a:ext cx="9115200" cy="6857640"/>
          </a:xfrm>
          <a:prstGeom prst="rect">
            <a:avLst/>
          </a:prstGeom>
          <a:ln>
            <a:noFill/>
          </a:ln>
        </p:spPr>
      </p:pic>
      <p:sp>
        <p:nvSpPr>
          <p:cNvPr id="129" name="CustomShape 1"/>
          <p:cNvSpPr/>
          <p:nvPr/>
        </p:nvSpPr>
        <p:spPr>
          <a:xfrm>
            <a:off x="431640" y="1484640"/>
            <a:ext cx="276264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pl-PL">
                <a:solidFill>
                  <a:srgbClr val="000000"/>
                </a:solidFill>
                <a:latin typeface="Calibri"/>
              </a:rPr>
              <a:t>Відвідувачі з вадами зору</a:t>
            </a:r>
            <a:endParaRPr/>
          </a:p>
        </p:txBody>
      </p:sp>
      <p:sp>
        <p:nvSpPr>
          <p:cNvPr id="130" name="CustomShape 2"/>
          <p:cNvSpPr/>
          <p:nvPr/>
        </p:nvSpPr>
        <p:spPr>
          <a:xfrm>
            <a:off x="515160" y="1989000"/>
            <a:ext cx="5457960" cy="39308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pl-PL">
                <a:solidFill>
                  <a:srgbClr val="000000"/>
                </a:solidFill>
                <a:latin typeface="Calibri"/>
              </a:rPr>
              <a:t>Найзручніші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>
                <a:solidFill>
                  <a:srgbClr val="000000"/>
                </a:solidFill>
                <a:latin typeface="Calibri"/>
              </a:rPr>
              <a:t>аудіодескрипція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>
                <a:solidFill>
                  <a:srgbClr val="000000"/>
                </a:solidFill>
                <a:latin typeface="Calibri"/>
              </a:rPr>
              <a:t>доторкнутися оригіналу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pl-PL">
                <a:solidFill>
                  <a:srgbClr val="000000"/>
                </a:solidFill>
                <a:latin typeface="Calibri"/>
              </a:rPr>
              <a:t>Момент пізнання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>
                <a:solidFill>
                  <a:srgbClr val="000000"/>
                </a:solidFill>
                <a:latin typeface="Calibri"/>
              </a:rPr>
              <a:t>загальний опис та вибрані, суттєві деталі експонату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>
                <a:solidFill>
                  <a:srgbClr val="000000"/>
                </a:solidFill>
                <a:latin typeface="Calibri"/>
              </a:rPr>
              <a:t>контекст з історії мистецтва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pl-PL">
                <a:solidFill>
                  <a:srgbClr val="000000"/>
                </a:solidFill>
                <a:latin typeface="Calibri"/>
              </a:rPr>
              <a:t>Інформація, яку хочуть бачити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>
                <a:solidFill>
                  <a:srgbClr val="000000"/>
                </a:solidFill>
                <a:latin typeface="Calibri"/>
              </a:rPr>
              <a:t>за хвилину виставка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>
                <a:solidFill>
                  <a:srgbClr val="000000"/>
                </a:solidFill>
                <a:latin typeface="Calibri"/>
              </a:rPr>
              <a:t>виставка чекає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>
                <a:solidFill>
                  <a:srgbClr val="000000"/>
                </a:solidFill>
                <a:latin typeface="Calibri"/>
              </a:rPr>
              <a:t>аудіодескрипція – відповідальне мистецтво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>
                <a:solidFill>
                  <a:srgbClr val="000000"/>
                </a:solidFill>
                <a:latin typeface="Calibri"/>
              </a:rPr>
              <a:t>доторкнутися мистецтва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>
                <a:solidFill>
                  <a:srgbClr val="000000"/>
                </a:solidFill>
                <a:latin typeface="Calibri"/>
              </a:rPr>
              <a:t>літери під пальцями</a:t>
            </a:r>
            <a:endParaRPr/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131" name="Obraz 3"/>
          <p:cNvPicPr/>
          <p:nvPr/>
        </p:nvPicPr>
        <p:blipFill>
          <a:blip r:embed="rId1"/>
          <a:stretch>
            <a:fillRect/>
          </a:stretch>
        </p:blipFill>
        <p:spPr>
          <a:xfrm>
            <a:off x="14040" y="0"/>
            <a:ext cx="9115200" cy="6857640"/>
          </a:xfrm>
          <a:prstGeom prst="rect">
            <a:avLst/>
          </a:prstGeom>
          <a:ln>
            <a:noFill/>
          </a:ln>
        </p:spPr>
      </p:pic>
      <p:sp>
        <p:nvSpPr>
          <p:cNvPr id="132" name="CustomShape 1"/>
          <p:cNvSpPr/>
          <p:nvPr/>
        </p:nvSpPr>
        <p:spPr>
          <a:xfrm>
            <a:off x="428760" y="2205000"/>
            <a:ext cx="803124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just">
              <a:lnSpc>
                <a:spcPct val="100000"/>
              </a:lnSpc>
            </a:pPr>
            <a:r>
              <a:rPr lang="pl-PL">
                <a:solidFill>
                  <a:srgbClr val="000000"/>
                </a:solidFill>
                <a:latin typeface="Calibri"/>
              </a:rPr>
              <a:t>Найважливіші принципи поведінки з людьми, що мають вади органу зору</a:t>
            </a:r>
            <a:endParaRPr/>
          </a:p>
        </p:txBody>
      </p:sp>
      <p:sp>
        <p:nvSpPr>
          <p:cNvPr id="133" name="CustomShape 2"/>
          <p:cNvSpPr/>
          <p:nvPr/>
        </p:nvSpPr>
        <p:spPr>
          <a:xfrm>
            <a:off x="431640" y="1484640"/>
            <a:ext cx="2762640" cy="63900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pl-PL">
                <a:solidFill>
                  <a:srgbClr val="000000"/>
                </a:solidFill>
                <a:latin typeface="Calibri"/>
              </a:rPr>
              <a:t>Відвідувачі з вадами зору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134" name="Obraz 3"/>
          <p:cNvPicPr/>
          <p:nvPr/>
        </p:nvPicPr>
        <p:blipFill>
          <a:blip r:embed="rId1"/>
          <a:stretch>
            <a:fillRect/>
          </a:stretch>
        </p:blipFill>
        <p:spPr>
          <a:xfrm>
            <a:off x="14040" y="0"/>
            <a:ext cx="9115200" cy="6857640"/>
          </a:xfrm>
          <a:prstGeom prst="rect">
            <a:avLst/>
          </a:prstGeom>
          <a:ln>
            <a:noFill/>
          </a:ln>
        </p:spPr>
      </p:pic>
      <p:sp>
        <p:nvSpPr>
          <p:cNvPr id="135" name="CustomShape 1"/>
          <p:cNvSpPr/>
          <p:nvPr/>
        </p:nvSpPr>
        <p:spPr>
          <a:xfrm>
            <a:off x="3472560" y="2967480"/>
            <a:ext cx="219852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pl-PL">
                <a:solidFill>
                  <a:srgbClr val="000000"/>
                </a:solidFill>
                <a:latin typeface="Calibri"/>
              </a:rPr>
              <a:t>Дякую за увагу</a:t>
            </a:r>
            <a:endParaRPr/>
          </a:p>
        </p:txBody>
      </p:sp>
      <p:sp>
        <p:nvSpPr>
          <p:cNvPr id="136" name="CustomShape 2"/>
          <p:cNvSpPr/>
          <p:nvPr/>
        </p:nvSpPr>
        <p:spPr>
          <a:xfrm>
            <a:off x="611640" y="4653000"/>
            <a:ext cx="8136720" cy="19465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r">
              <a:lnSpc>
                <a:spcPct val="100000"/>
              </a:lnSpc>
            </a:pPr>
            <a:r>
              <a:rPr lang="pl-PL" sz="1600">
                <a:solidFill>
                  <a:srgbClr val="000000"/>
                </a:solidFill>
                <a:latin typeface="Calibri"/>
              </a:rPr>
              <a:t>Томаш Васєлєвскі, 0 606 77 62 64</a:t>
            </a:r>
            <a:endParaRPr/>
          </a:p>
          <a:p>
            <a:pPr algn="r">
              <a:lnSpc>
                <a:spcPct val="100000"/>
              </a:lnSpc>
            </a:pPr>
            <a:r>
              <a:rPr lang="pl-PL" sz="1600">
                <a:solidFill>
                  <a:srgbClr val="000000"/>
                </a:solidFill>
                <a:latin typeface="Calibri"/>
              </a:rPr>
              <a:t>член Ради Родового Союзу Дідушицьких гербу Сас</a:t>
            </a:r>
            <a:endParaRPr/>
          </a:p>
          <a:p>
            <a:pPr algn="r">
              <a:lnSpc>
                <a:spcPct val="100000"/>
              </a:lnSpc>
            </a:pPr>
            <a:r>
              <a:rPr lang="pl-PL" sz="1600">
                <a:solidFill>
                  <a:srgbClr val="000000"/>
                </a:solidFill>
                <a:latin typeface="Calibri"/>
              </a:rPr>
              <a:t>Інститут громадянського простору «Pro Publico Bono»</a:t>
            </a:r>
            <a:endParaRPr/>
          </a:p>
          <a:p>
            <a:pPr algn="r">
              <a:lnSpc>
                <a:spcPct val="100000"/>
              </a:lnSpc>
            </a:pPr>
            <a:r>
              <a:rPr lang="pl-PL" sz="1600">
                <a:solidFill>
                  <a:srgbClr val="000000"/>
                </a:solidFill>
                <a:latin typeface="Calibri"/>
              </a:rPr>
              <a:t>директор Відділу експертних послуг Фонду «ІНТЕГРАЦІЯ»</a:t>
            </a:r>
            <a:endParaRPr/>
          </a:p>
          <a:p>
            <a:pPr algn="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pl-PL" sz="1400">
                <a:solidFill>
                  <a:srgbClr val="000000"/>
                </a:solidFill>
                <a:latin typeface="Calibri"/>
              </a:rPr>
              <a:t>В презентації використано матеріали, опрацьовані </a:t>
            </a:r>
            <a:endParaRPr/>
          </a:p>
          <a:p>
            <a:pPr algn="ctr">
              <a:lnSpc>
                <a:spcPct val="100000"/>
              </a:lnSpc>
            </a:pPr>
            <a:r>
              <a:rPr lang="pl-PL" sz="1400">
                <a:solidFill>
                  <a:srgbClr val="000000"/>
                </a:solidFill>
                <a:latin typeface="Calibri"/>
              </a:rPr>
              <a:t>Національного інституту музейної справи і охорони фондів «АБВ Неповносправний відвідувач в музеї» та Фондом «ІНТЕГРАЦІЯ» </a:t>
            </a:r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80" name="Obraz 3"/>
          <p:cNvPicPr/>
          <p:nvPr/>
        </p:nvPicPr>
        <p:blipFill>
          <a:blip r:embed="rId1"/>
          <a:stretch>
            <a:fillRect/>
          </a:stretch>
        </p:blipFill>
        <p:spPr>
          <a:xfrm>
            <a:off x="14040" y="-260640"/>
            <a:ext cx="9115200" cy="6857640"/>
          </a:xfrm>
          <a:prstGeom prst="rect">
            <a:avLst/>
          </a:prstGeom>
          <a:ln>
            <a:noFill/>
          </a:ln>
        </p:spPr>
      </p:pic>
      <p:sp>
        <p:nvSpPr>
          <p:cNvPr id="81" name="CustomShape 1"/>
          <p:cNvSpPr/>
          <p:nvPr/>
        </p:nvSpPr>
        <p:spPr>
          <a:xfrm>
            <a:off x="611640" y="1484640"/>
            <a:ext cx="7704360" cy="11876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just">
              <a:lnSpc>
                <a:spcPct val="100000"/>
              </a:lnSpc>
            </a:pPr>
            <a:r>
              <a:rPr lang="pl-PL">
                <a:solidFill>
                  <a:srgbClr val="000000"/>
                </a:solidFill>
                <a:latin typeface="Calibri"/>
              </a:rPr>
              <a:t>Виключення глядачів/відвідувачів музеїв і галерей – наслідок практики організації і презентації виставок, яка унеможливлює людям з особливими потребами самостійне, комфортне і таке, що дає задоволення, відвідування і сприйняття виставлених експонатів.</a:t>
            </a:r>
            <a:endParaRPr/>
          </a:p>
        </p:txBody>
      </p:sp>
      <p:sp>
        <p:nvSpPr>
          <p:cNvPr id="82" name="CustomShape 2"/>
          <p:cNvSpPr/>
          <p:nvPr/>
        </p:nvSpPr>
        <p:spPr>
          <a:xfrm>
            <a:off x="611640" y="2637000"/>
            <a:ext cx="734436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just">
              <a:lnSpc>
                <a:spcPct val="100000"/>
              </a:lnSpc>
            </a:pPr>
            <a:r>
              <a:rPr lang="pl-PL">
                <a:solidFill>
                  <a:srgbClr val="000000"/>
                </a:solidFill>
                <a:latin typeface="Calibri"/>
              </a:rPr>
              <a:t>Можна багато зробити маючи добрі бажання i не надто багато грошей.</a:t>
            </a:r>
            <a:endParaRPr/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83" name="Obraz 3"/>
          <p:cNvPicPr/>
          <p:nvPr/>
        </p:nvPicPr>
        <p:blipFill>
          <a:blip r:embed="rId1"/>
          <a:stretch>
            <a:fillRect/>
          </a:stretch>
        </p:blipFill>
        <p:spPr>
          <a:xfrm>
            <a:off x="14040" y="0"/>
            <a:ext cx="9115200" cy="6857640"/>
          </a:xfrm>
          <a:prstGeom prst="rect">
            <a:avLst/>
          </a:prstGeom>
          <a:ln>
            <a:noFill/>
          </a:ln>
        </p:spPr>
      </p:pic>
      <p:sp>
        <p:nvSpPr>
          <p:cNvPr id="84" name="CustomShape 1"/>
          <p:cNvSpPr/>
          <p:nvPr/>
        </p:nvSpPr>
        <p:spPr>
          <a:xfrm>
            <a:off x="432000" y="1484640"/>
            <a:ext cx="341640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pl-PL">
                <a:solidFill>
                  <a:srgbClr val="000000"/>
                </a:solidFill>
                <a:latin typeface="Calibri"/>
              </a:rPr>
              <a:t>Архітектура і технічні вирішення</a:t>
            </a:r>
            <a:endParaRPr/>
          </a:p>
        </p:txBody>
      </p:sp>
      <p:sp>
        <p:nvSpPr>
          <p:cNvPr id="85" name="CustomShape 2"/>
          <p:cNvSpPr/>
          <p:nvPr/>
        </p:nvSpPr>
        <p:spPr>
          <a:xfrm>
            <a:off x="419040" y="1845000"/>
            <a:ext cx="8257320" cy="283356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pl-PL">
                <a:solidFill>
                  <a:srgbClr val="000000"/>
                </a:solidFill>
                <a:latin typeface="Calibri"/>
              </a:rPr>
              <a:t>Який рівень пристосування музею?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>
                <a:solidFill>
                  <a:srgbClr val="000000"/>
                </a:solidFill>
                <a:latin typeface="Calibri"/>
              </a:rPr>
              <a:t>з точки зору людей, які керують музеями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>
                <a:solidFill>
                  <a:srgbClr val="000000"/>
                </a:solidFill>
                <a:latin typeface="Calibri"/>
              </a:rPr>
              <a:t>з точки зору відвідувача/екскурсанта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pl-PL">
                <a:solidFill>
                  <a:srgbClr val="000000"/>
                </a:solidFill>
                <a:latin typeface="Calibri"/>
              </a:rPr>
              <a:t>Доступність музею:</a:t>
            </a:r>
            <a:r>
              <a:rPr lang="pl-PL">
                <a:solidFill>
                  <a:srgbClr val="000000"/>
                </a:solidFill>
                <a:latin typeface="Calibri"/>
              </a:rPr>
              <a:t> </a:t>
            </a:r>
            <a:r>
              <a:rPr i="1" lang="pl-PL">
                <a:solidFill>
                  <a:srgbClr val="000000"/>
                </a:solidFill>
                <a:latin typeface="Calibri"/>
              </a:rPr>
              <a:t>помешкання </a:t>
            </a:r>
            <a:r>
              <a:rPr i="1" lang="pl-PL">
                <a:solidFill>
                  <a:srgbClr val="000000"/>
                </a:solidFill>
                <a:latin typeface="Wingdings"/>
              </a:rPr>
              <a:t></a:t>
            </a:r>
            <a:r>
              <a:rPr i="1" lang="pl-PL">
                <a:solidFill>
                  <a:srgbClr val="000000"/>
                </a:solidFill>
                <a:latin typeface="Calibri"/>
              </a:rPr>
              <a:t> зупинка громадського транспорту або паркінг </a:t>
            </a:r>
            <a:r>
              <a:rPr i="1" lang="pl-PL">
                <a:solidFill>
                  <a:srgbClr val="000000"/>
                </a:solidFill>
                <a:latin typeface="Wingdings"/>
              </a:rPr>
              <a:t></a:t>
            </a:r>
            <a:r>
              <a:rPr i="1" lang="pl-PL">
                <a:solidFill>
                  <a:srgbClr val="000000"/>
                </a:solidFill>
                <a:latin typeface="Calibri"/>
              </a:rPr>
              <a:t> засіб громадського транспорту або автомобіль </a:t>
            </a:r>
            <a:r>
              <a:rPr i="1" lang="pl-PL">
                <a:solidFill>
                  <a:srgbClr val="000000"/>
                </a:solidFill>
                <a:latin typeface="Wingdings"/>
              </a:rPr>
              <a:t></a:t>
            </a:r>
            <a:r>
              <a:rPr i="1" lang="pl-PL">
                <a:solidFill>
                  <a:srgbClr val="000000"/>
                </a:solidFill>
                <a:latin typeface="Calibri"/>
              </a:rPr>
              <a:t> зупинка громадського транспорту або паркінг </a:t>
            </a:r>
            <a:r>
              <a:rPr i="1" lang="pl-PL">
                <a:solidFill>
                  <a:srgbClr val="000000"/>
                </a:solidFill>
                <a:latin typeface="Wingdings"/>
              </a:rPr>
              <a:t></a:t>
            </a:r>
            <a:r>
              <a:rPr i="1" lang="pl-PL">
                <a:solidFill>
                  <a:srgbClr val="000000"/>
                </a:solidFill>
                <a:latin typeface="Calibri"/>
              </a:rPr>
              <a:t> музей. </a:t>
            </a:r>
            <a:endParaRPr/>
          </a:p>
          <a:p>
            <a:pPr>
              <a:lnSpc>
                <a:spcPct val="100000"/>
              </a:lnSpc>
            </a:pPr>
            <a:r>
              <a:rPr lang="pl-PL">
                <a:solidFill>
                  <a:srgbClr val="000000"/>
                </a:solidFill>
                <a:latin typeface="Calibri"/>
              </a:rPr>
              <a:t>Достатньо, щоб лишень один з елементів цього ланцюжка не буде належним чином приведена у відповідність, аби зробити неможливим користування пропозицією музею.</a:t>
            </a:r>
            <a:endParaRPr/>
          </a:p>
        </p:txBody>
      </p:sp>
      <p:sp>
        <p:nvSpPr>
          <p:cNvPr id="86" name="CustomShape 3"/>
          <p:cNvSpPr/>
          <p:nvPr/>
        </p:nvSpPr>
        <p:spPr>
          <a:xfrm>
            <a:off x="427680" y="4532760"/>
            <a:ext cx="8176320" cy="11876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pl-PL">
                <a:solidFill>
                  <a:srgbClr val="000000"/>
                </a:solidFill>
                <a:latin typeface="Calibri"/>
              </a:rPr>
              <a:t>Зовнішню доступність об’єкту ділять на дві зони :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l-PL">
                <a:solidFill>
                  <a:srgbClr val="000000"/>
                </a:solidFill>
                <a:latin typeface="Calibri"/>
              </a:rPr>
              <a:t>територія, що знаходиться поза ділянкою, що належить музеєві, де можливість здійснення відповідних заходів є значною мірою обмежена;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>
                <a:solidFill>
                  <a:srgbClr val="000000"/>
                </a:solidFill>
                <a:latin typeface="Calibri"/>
              </a:rPr>
              <a:t>територія, що належить безпосередньо музеєві.</a:t>
            </a:r>
            <a:endParaRPr/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87" name="Obraz 3"/>
          <p:cNvPicPr/>
          <p:nvPr/>
        </p:nvPicPr>
        <p:blipFill>
          <a:blip r:embed="rId1"/>
          <a:stretch>
            <a:fillRect/>
          </a:stretch>
        </p:blipFill>
        <p:spPr>
          <a:xfrm>
            <a:off x="14040" y="0"/>
            <a:ext cx="9115200" cy="6857640"/>
          </a:xfrm>
          <a:prstGeom prst="rect">
            <a:avLst/>
          </a:prstGeom>
          <a:ln>
            <a:noFill/>
          </a:ln>
        </p:spPr>
      </p:pic>
      <p:sp>
        <p:nvSpPr>
          <p:cNvPr id="88" name="TextShape 1"/>
          <p:cNvSpPr txBox="1"/>
          <p:nvPr/>
        </p:nvSpPr>
        <p:spPr>
          <a:xfrm>
            <a:off x="4394880" y="2276640"/>
            <a:ext cx="3921120" cy="4320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charset="2" typeface="Wingdings"/>
              <a:buChar char=""/>
            </a:pPr>
            <a:r>
              <a:rPr lang="pl-PL">
                <a:solidFill>
                  <a:srgbClr val="000000"/>
                </a:solidFill>
                <a:latin typeface="Calibri"/>
              </a:rPr>
              <a:t>Підходи/під'їзди  до будинку</a:t>
            </a:r>
            <a:endParaRPr/>
          </a:p>
        </p:txBody>
      </p:sp>
      <p:pic>
        <p:nvPicPr>
          <p:cNvPr descr="" id="89" name="Obraz 10"/>
          <p:cNvPicPr/>
          <p:nvPr/>
        </p:nvPicPr>
        <p:blipFill>
          <a:blip r:embed="rId2"/>
          <a:stretch>
            <a:fillRect/>
          </a:stretch>
        </p:blipFill>
        <p:spPr>
          <a:xfrm>
            <a:off x="757080" y="2637000"/>
            <a:ext cx="2590560" cy="1296720"/>
          </a:xfrm>
          <a:prstGeom prst="rect">
            <a:avLst/>
          </a:prstGeom>
          <a:ln>
            <a:noFill/>
          </a:ln>
        </p:spPr>
      </p:pic>
      <p:pic>
        <p:nvPicPr>
          <p:cNvPr descr="" id="90" name="Obraz 11"/>
          <p:cNvPicPr/>
          <p:nvPr/>
        </p:nvPicPr>
        <p:blipFill>
          <a:blip r:embed="rId3"/>
          <a:stretch>
            <a:fillRect/>
          </a:stretch>
        </p:blipFill>
        <p:spPr>
          <a:xfrm>
            <a:off x="4572360" y="2656080"/>
            <a:ext cx="1375560" cy="1943640"/>
          </a:xfrm>
          <a:prstGeom prst="rect">
            <a:avLst/>
          </a:prstGeom>
          <a:ln>
            <a:noFill/>
          </a:ln>
        </p:spPr>
      </p:pic>
      <p:pic>
        <p:nvPicPr>
          <p:cNvPr descr="" id="91" name="Obraz 13"/>
          <p:cNvPicPr/>
          <p:nvPr/>
        </p:nvPicPr>
        <p:blipFill>
          <a:blip r:embed="rId4"/>
          <a:stretch>
            <a:fillRect/>
          </a:stretch>
        </p:blipFill>
        <p:spPr>
          <a:xfrm>
            <a:off x="6228360" y="2637000"/>
            <a:ext cx="1375560" cy="1943640"/>
          </a:xfrm>
          <a:prstGeom prst="rect">
            <a:avLst/>
          </a:prstGeom>
          <a:ln>
            <a:noFill/>
          </a:ln>
        </p:spPr>
      </p:pic>
      <p:sp>
        <p:nvSpPr>
          <p:cNvPr id="92" name="CustomShape 2"/>
          <p:cNvSpPr/>
          <p:nvPr/>
        </p:nvSpPr>
        <p:spPr>
          <a:xfrm>
            <a:off x="611280" y="1996920"/>
            <a:ext cx="3096720" cy="63900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  <a:buFont charset="2" typeface="Wingdings"/>
              <a:buChar char=""/>
            </a:pPr>
            <a:r>
              <a:rPr lang="pl-PL">
                <a:solidFill>
                  <a:srgbClr val="000000"/>
                </a:solidFill>
                <a:latin typeface="Calibri"/>
              </a:rPr>
              <a:t>Територія навколо («оточення») будинку</a:t>
            </a:r>
            <a:endParaRPr/>
          </a:p>
        </p:txBody>
      </p:sp>
      <p:sp>
        <p:nvSpPr>
          <p:cNvPr id="93" name="CustomShape 3"/>
          <p:cNvSpPr/>
          <p:nvPr/>
        </p:nvSpPr>
        <p:spPr>
          <a:xfrm>
            <a:off x="452520" y="1484640"/>
            <a:ext cx="792288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pl-PL">
                <a:solidFill>
                  <a:srgbClr val="000000"/>
                </a:solidFill>
                <a:latin typeface="Calibri"/>
              </a:rPr>
              <a:t>Характеристика/ознаки об'єктів, що підлягають приведенню у відповідність :</a:t>
            </a:r>
            <a:endParaRPr/>
          </a:p>
        </p:txBody>
      </p:sp>
      <p:pic>
        <p:nvPicPr>
          <p:cNvPr descr="" id="94" name="Obraz 12"/>
          <p:cNvPicPr/>
          <p:nvPr/>
        </p:nvPicPr>
        <p:blipFill>
          <a:blip r:embed="rId5"/>
          <a:stretch>
            <a:fillRect/>
          </a:stretch>
        </p:blipFill>
        <p:spPr>
          <a:xfrm>
            <a:off x="827640" y="4653000"/>
            <a:ext cx="2544480" cy="1260000"/>
          </a:xfrm>
          <a:prstGeom prst="rect">
            <a:avLst/>
          </a:prstGeom>
          <a:ln>
            <a:noFill/>
          </a:ln>
        </p:spPr>
      </p:pic>
      <p:sp>
        <p:nvSpPr>
          <p:cNvPr id="95" name="CustomShape 4"/>
          <p:cNvSpPr/>
          <p:nvPr/>
        </p:nvSpPr>
        <p:spPr>
          <a:xfrm>
            <a:off x="683280" y="4221000"/>
            <a:ext cx="316836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  <a:buFont charset="2" typeface="Wingdings"/>
              <a:buChar char=""/>
            </a:pPr>
            <a:r>
              <a:rPr lang="pl-PL">
                <a:solidFill>
                  <a:srgbClr val="000000"/>
                </a:solidFill>
                <a:latin typeface="Calibri"/>
              </a:rPr>
              <a:t>Вхід до будинку</a:t>
            </a:r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96" name="Obraz 3"/>
          <p:cNvPicPr/>
          <p:nvPr/>
        </p:nvPicPr>
        <p:blipFill>
          <a:blip r:embed="rId1"/>
          <a:stretch>
            <a:fillRect/>
          </a:stretch>
        </p:blipFill>
        <p:spPr>
          <a:xfrm>
            <a:off x="14040" y="0"/>
            <a:ext cx="9115200" cy="6857640"/>
          </a:xfrm>
          <a:prstGeom prst="rect">
            <a:avLst/>
          </a:prstGeom>
          <a:ln>
            <a:noFill/>
          </a:ln>
        </p:spPr>
      </p:pic>
      <p:sp>
        <p:nvSpPr>
          <p:cNvPr id="97" name="CustomShape 1"/>
          <p:cNvSpPr/>
          <p:nvPr/>
        </p:nvSpPr>
        <p:spPr>
          <a:xfrm>
            <a:off x="541800" y="1484640"/>
            <a:ext cx="787104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pl-PL">
                <a:solidFill>
                  <a:srgbClr val="000000"/>
                </a:solidFill>
                <a:latin typeface="Calibri"/>
              </a:rPr>
              <a:t>Характеристика/ознаки об'єктів, що підлягають приведенню у відповідність:</a:t>
            </a:r>
            <a:endParaRPr/>
          </a:p>
        </p:txBody>
      </p:sp>
      <p:sp>
        <p:nvSpPr>
          <p:cNvPr id="98" name="TextShape 2"/>
          <p:cNvSpPr txBox="1"/>
          <p:nvPr/>
        </p:nvSpPr>
        <p:spPr>
          <a:xfrm>
            <a:off x="684360" y="4437000"/>
            <a:ext cx="2944440" cy="5760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charset="2" typeface="Wingdings"/>
              <a:buChar char=""/>
            </a:pPr>
            <a:r>
              <a:rPr lang="pl-PL">
                <a:solidFill>
                  <a:srgbClr val="000000"/>
                </a:solidFill>
                <a:latin typeface="Calibri"/>
              </a:rPr>
              <a:t>система інформації</a:t>
            </a:r>
            <a:endParaRPr/>
          </a:p>
        </p:txBody>
      </p:sp>
      <p:pic>
        <p:nvPicPr>
          <p:cNvPr descr="" id="99" name="Obraz 18"/>
          <p:cNvPicPr/>
          <p:nvPr/>
        </p:nvPicPr>
        <p:blipFill>
          <a:blip r:embed="rId2"/>
          <a:stretch>
            <a:fillRect/>
          </a:stretch>
        </p:blipFill>
        <p:spPr>
          <a:xfrm>
            <a:off x="2716200" y="2421000"/>
            <a:ext cx="1980720" cy="1979280"/>
          </a:xfrm>
          <a:prstGeom prst="rect">
            <a:avLst/>
          </a:prstGeom>
          <a:ln>
            <a:noFill/>
          </a:ln>
        </p:spPr>
      </p:pic>
      <p:sp>
        <p:nvSpPr>
          <p:cNvPr id="100" name="CustomShape 3"/>
          <p:cNvSpPr/>
          <p:nvPr/>
        </p:nvSpPr>
        <p:spPr>
          <a:xfrm>
            <a:off x="611280" y="2236680"/>
            <a:ext cx="309672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  <a:buFont charset="2" typeface="Wingdings"/>
              <a:buChar char=""/>
            </a:pPr>
            <a:r>
              <a:rPr lang="pl-PL">
                <a:solidFill>
                  <a:srgbClr val="000000"/>
                </a:solidFill>
                <a:latin typeface="Calibri"/>
              </a:rPr>
              <a:t>обслуговування</a:t>
            </a:r>
            <a:endParaRPr/>
          </a:p>
        </p:txBody>
      </p:sp>
      <p:sp>
        <p:nvSpPr>
          <p:cNvPr id="101" name="CustomShape 4"/>
          <p:cNvSpPr/>
          <p:nvPr/>
        </p:nvSpPr>
        <p:spPr>
          <a:xfrm>
            <a:off x="3059280" y="2252520"/>
            <a:ext cx="144108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  <a:buFont charset="2" typeface="Wingdings"/>
              <a:buChar char=""/>
            </a:pPr>
            <a:r>
              <a:rPr lang="pl-PL">
                <a:solidFill>
                  <a:srgbClr val="000000"/>
                </a:solidFill>
                <a:latin typeface="Calibri"/>
              </a:rPr>
              <a:t>ліфт</a:t>
            </a:r>
            <a:endParaRPr/>
          </a:p>
        </p:txBody>
      </p:sp>
      <p:pic>
        <p:nvPicPr>
          <p:cNvPr descr="" id="102" name="Obraz 17"/>
          <p:cNvPicPr/>
          <p:nvPr/>
        </p:nvPicPr>
        <p:blipFill>
          <a:blip r:embed="rId3"/>
          <a:stretch>
            <a:fillRect/>
          </a:stretch>
        </p:blipFill>
        <p:spPr>
          <a:xfrm>
            <a:off x="250920" y="2568600"/>
            <a:ext cx="2435040" cy="1620360"/>
          </a:xfrm>
          <a:prstGeom prst="rect">
            <a:avLst/>
          </a:prstGeom>
          <a:ln>
            <a:noFill/>
          </a:ln>
        </p:spPr>
      </p:pic>
      <p:pic>
        <p:nvPicPr>
          <p:cNvPr descr="" id="103" name="Obraz 4"/>
          <p:cNvPicPr/>
          <p:nvPr/>
        </p:nvPicPr>
        <p:blipFill>
          <a:blip r:embed="rId4"/>
          <a:stretch>
            <a:fillRect/>
          </a:stretch>
        </p:blipFill>
        <p:spPr>
          <a:xfrm>
            <a:off x="2397240" y="4941720"/>
            <a:ext cx="3543120" cy="1047240"/>
          </a:xfrm>
          <a:prstGeom prst="rect">
            <a:avLst/>
          </a:prstGeom>
          <a:ln>
            <a:noFill/>
          </a:ln>
        </p:spPr>
      </p:pic>
      <p:sp>
        <p:nvSpPr>
          <p:cNvPr id="104" name="CustomShape 5"/>
          <p:cNvSpPr/>
          <p:nvPr/>
        </p:nvSpPr>
        <p:spPr>
          <a:xfrm>
            <a:off x="4716360" y="2276640"/>
            <a:ext cx="302400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  <a:buFont charset="2" typeface="Wingdings"/>
              <a:buChar char=""/>
            </a:pPr>
            <a:r>
              <a:rPr lang="pl-PL">
                <a:solidFill>
                  <a:srgbClr val="000000"/>
                </a:solidFill>
                <a:latin typeface="Calibri"/>
              </a:rPr>
              <a:t>санітарні приміщення</a:t>
            </a:r>
            <a:endParaRPr/>
          </a:p>
        </p:txBody>
      </p:sp>
      <p:pic>
        <p:nvPicPr>
          <p:cNvPr descr="" id="105" name="Obraz 5"/>
          <p:cNvPicPr/>
          <p:nvPr/>
        </p:nvPicPr>
        <p:blipFill>
          <a:blip r:embed="rId5"/>
          <a:stretch>
            <a:fillRect/>
          </a:stretch>
        </p:blipFill>
        <p:spPr>
          <a:xfrm>
            <a:off x="4734000" y="2637000"/>
            <a:ext cx="1545840" cy="1510920"/>
          </a:xfrm>
          <a:prstGeom prst="rect">
            <a:avLst/>
          </a:prstGeom>
          <a:ln>
            <a:noFill/>
          </a:ln>
        </p:spPr>
      </p:pic>
      <p:pic>
        <p:nvPicPr>
          <p:cNvPr descr="" id="106" name="Obraz 6"/>
          <p:cNvPicPr/>
          <p:nvPr/>
        </p:nvPicPr>
        <p:blipFill>
          <a:blip r:embed="rId6"/>
          <a:stretch>
            <a:fillRect/>
          </a:stretch>
        </p:blipFill>
        <p:spPr>
          <a:xfrm>
            <a:off x="6418440" y="2676600"/>
            <a:ext cx="2369880" cy="791640"/>
          </a:xfrm>
          <a:prstGeom prst="rect">
            <a:avLst/>
          </a:prstGeom>
          <a:ln>
            <a:noFill/>
          </a:ln>
        </p:spPr>
      </p:pic>
      <p:sp>
        <p:nvSpPr>
          <p:cNvPr id="107" name="CustomShape 6"/>
          <p:cNvSpPr/>
          <p:nvPr/>
        </p:nvSpPr>
        <p:spPr>
          <a:xfrm>
            <a:off x="4853160" y="4437000"/>
            <a:ext cx="303192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  <a:buFont charset="2" typeface="Wingdings"/>
              <a:buChar char=""/>
            </a:pPr>
            <a:r>
              <a:rPr lang="pl-PL">
                <a:solidFill>
                  <a:srgbClr val="000000"/>
                </a:solidFill>
                <a:latin typeface="Calibri"/>
              </a:rPr>
              <a:t>технічна допомога</a:t>
            </a:r>
            <a:endParaRPr/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108" name="Obraz 3"/>
          <p:cNvPicPr/>
          <p:nvPr/>
        </p:nvPicPr>
        <p:blipFill>
          <a:blip r:embed="rId1"/>
          <a:stretch>
            <a:fillRect/>
          </a:stretch>
        </p:blipFill>
        <p:spPr>
          <a:xfrm>
            <a:off x="14040" y="0"/>
            <a:ext cx="9115200" cy="6857640"/>
          </a:xfrm>
          <a:prstGeom prst="rect">
            <a:avLst/>
          </a:prstGeom>
          <a:ln>
            <a:noFill/>
          </a:ln>
        </p:spPr>
      </p:pic>
      <p:sp>
        <p:nvSpPr>
          <p:cNvPr id="109" name="CustomShape 1"/>
          <p:cNvSpPr/>
          <p:nvPr/>
        </p:nvSpPr>
        <p:spPr>
          <a:xfrm>
            <a:off x="452520" y="1484640"/>
            <a:ext cx="792288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pl-PL">
                <a:solidFill>
                  <a:srgbClr val="000000"/>
                </a:solidFill>
                <a:latin typeface="Calibri"/>
              </a:rPr>
              <a:t>Характеристика/ознаки об'єктів, що підлягають приведенню у відповідність :</a:t>
            </a:r>
            <a:endParaRPr/>
          </a:p>
        </p:txBody>
      </p:sp>
      <p:pic>
        <p:nvPicPr>
          <p:cNvPr descr="" id="110" name="Obraz 12"/>
          <p:cNvPicPr/>
          <p:nvPr/>
        </p:nvPicPr>
        <p:blipFill>
          <a:blip r:embed="rId2"/>
          <a:stretch>
            <a:fillRect/>
          </a:stretch>
        </p:blipFill>
        <p:spPr>
          <a:xfrm>
            <a:off x="3782880" y="2060640"/>
            <a:ext cx="2784240" cy="1584000"/>
          </a:xfrm>
          <a:prstGeom prst="rect">
            <a:avLst/>
          </a:prstGeom>
          <a:ln>
            <a:noFill/>
          </a:ln>
        </p:spPr>
      </p:pic>
      <p:sp>
        <p:nvSpPr>
          <p:cNvPr id="111" name="CustomShape 2"/>
          <p:cNvSpPr/>
          <p:nvPr/>
        </p:nvSpPr>
        <p:spPr>
          <a:xfrm>
            <a:off x="1549440" y="2565360"/>
            <a:ext cx="2945880" cy="57600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  <a:buFont charset="2" typeface="Wingdings"/>
              <a:buChar char=""/>
            </a:pPr>
            <a:r>
              <a:rPr b="1" lang="pl-PL" sz="2000">
                <a:solidFill>
                  <a:srgbClr val="ff0000"/>
                </a:solidFill>
                <a:latin typeface="Arial"/>
              </a:rPr>
              <a:t>НІ </a:t>
            </a:r>
            <a:r>
              <a:rPr b="1" lang="pl-PL" sz="2000">
                <a:solidFill>
                  <a:srgbClr val="ff0000"/>
                </a:solidFill>
                <a:latin typeface="Wingdings"/>
              </a:rPr>
              <a:t></a:t>
            </a:r>
            <a:endParaRPr/>
          </a:p>
        </p:txBody>
      </p:sp>
      <p:pic>
        <p:nvPicPr>
          <p:cNvPr descr="" id="112" name="Obraz 5"/>
          <p:cNvPicPr/>
          <p:nvPr/>
        </p:nvPicPr>
        <p:blipFill>
          <a:blip r:embed="rId3"/>
          <a:stretch>
            <a:fillRect/>
          </a:stretch>
        </p:blipFill>
        <p:spPr>
          <a:xfrm>
            <a:off x="3774960" y="4076640"/>
            <a:ext cx="2812680" cy="1871280"/>
          </a:xfrm>
          <a:prstGeom prst="rect">
            <a:avLst/>
          </a:prstGeom>
          <a:ln>
            <a:noFill/>
          </a:ln>
        </p:spPr>
      </p:pic>
      <p:sp>
        <p:nvSpPr>
          <p:cNvPr id="113" name="CustomShape 3"/>
          <p:cNvSpPr/>
          <p:nvPr/>
        </p:nvSpPr>
        <p:spPr>
          <a:xfrm>
            <a:off x="1549440" y="4797360"/>
            <a:ext cx="2945880" cy="57600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  <a:buFont charset="2" typeface="Wingdings"/>
              <a:buChar char=""/>
            </a:pPr>
            <a:r>
              <a:rPr b="1" lang="pl-PL" sz="2000">
                <a:solidFill>
                  <a:srgbClr val="00b050"/>
                </a:solidFill>
                <a:latin typeface="Arial"/>
              </a:rPr>
              <a:t>ТАК </a:t>
            </a:r>
            <a:r>
              <a:rPr b="1" lang="pl-PL" sz="2000">
                <a:solidFill>
                  <a:srgbClr val="00b050"/>
                </a:solidFill>
                <a:latin typeface="Wingdings"/>
              </a:rPr>
              <a:t></a:t>
            </a:r>
            <a:endParaRPr/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114" name="Obraz 3"/>
          <p:cNvPicPr/>
          <p:nvPr/>
        </p:nvPicPr>
        <p:blipFill>
          <a:blip r:embed="rId1"/>
          <a:stretch>
            <a:fillRect/>
          </a:stretch>
        </p:blipFill>
        <p:spPr>
          <a:xfrm>
            <a:off x="50040" y="3240"/>
            <a:ext cx="9115200" cy="6857640"/>
          </a:xfrm>
          <a:prstGeom prst="rect">
            <a:avLst/>
          </a:prstGeom>
          <a:ln>
            <a:noFill/>
          </a:ln>
        </p:spPr>
      </p:pic>
      <p:sp>
        <p:nvSpPr>
          <p:cNvPr id="115" name="CustomShape 1"/>
          <p:cNvSpPr/>
          <p:nvPr/>
        </p:nvSpPr>
        <p:spPr>
          <a:xfrm>
            <a:off x="467640" y="1845000"/>
            <a:ext cx="595800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pl-PL">
                <a:solidFill>
                  <a:srgbClr val="000000"/>
                </a:solidFill>
                <a:latin typeface="Calibri"/>
              </a:rPr>
              <a:t>WCAG 2.0 (A, AA, AAA)</a:t>
            </a:r>
            <a:endParaRPr/>
          </a:p>
        </p:txBody>
      </p:sp>
      <p:sp>
        <p:nvSpPr>
          <p:cNvPr id="116" name="CustomShape 2"/>
          <p:cNvSpPr/>
          <p:nvPr/>
        </p:nvSpPr>
        <p:spPr>
          <a:xfrm>
            <a:off x="436320" y="1484640"/>
            <a:ext cx="443304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pl-PL">
                <a:solidFill>
                  <a:srgbClr val="000000"/>
                </a:solidFill>
                <a:latin typeface="Calibri"/>
              </a:rPr>
              <a:t>Інтернет-сторінка музею доступна для всіх</a:t>
            </a:r>
            <a:endParaRPr/>
          </a:p>
        </p:txBody>
      </p:sp>
      <p:sp>
        <p:nvSpPr>
          <p:cNvPr id="117" name="CustomShape 3"/>
          <p:cNvSpPr/>
          <p:nvPr/>
        </p:nvSpPr>
        <p:spPr>
          <a:xfrm>
            <a:off x="467640" y="2704680"/>
            <a:ext cx="8280720" cy="17362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just">
              <a:lnSpc>
                <a:spcPct val="100000"/>
              </a:lnSpc>
            </a:pPr>
            <a:r>
              <a:rPr lang="pl-PL">
                <a:solidFill>
                  <a:srgbClr val="000000"/>
                </a:solidFill>
                <a:latin typeface="Calibri"/>
              </a:rPr>
              <a:t>Web Content Accessibility Guidelines - рекомендації стосовно полегшення доступу до змісту публікованих в Інтернеті матеріалів.</a:t>
            </a:r>
            <a:endParaRPr/>
          </a:p>
          <a:p>
            <a:pPr algn="just">
              <a:lnSpc>
                <a:spcPct val="100000"/>
              </a:lnSpc>
            </a:pPr>
            <a:r>
              <a:rPr lang="pl-PL">
                <a:solidFill>
                  <a:srgbClr val="000000"/>
                </a:solidFill>
                <a:latin typeface="Calibri"/>
              </a:rPr>
              <a:t>Містить рекомендації щодо створення Інтернет-сервісів, доступних для всіх. </a:t>
            </a:r>
            <a:endParaRPr/>
          </a:p>
          <a:p>
            <a:pPr algn="just">
              <a:lnSpc>
                <a:spcPct val="100000"/>
              </a:lnSpc>
            </a:pPr>
            <a:r>
              <a:rPr lang="pl-PL">
                <a:solidFill>
                  <a:srgbClr val="000000"/>
                </a:solidFill>
                <a:latin typeface="Calibri"/>
              </a:rPr>
              <a:t>У WCAG особливо важливою є доступність інформації для осіб з різними видами неповносправності, але досвід показує, що доступність важлива з урахуванням усіх користувачів мережі Інтернет.</a:t>
            </a:r>
            <a:endParaRPr/>
          </a:p>
        </p:txBody>
      </p:sp>
      <p:sp>
        <p:nvSpPr>
          <p:cNvPr id="118" name="CustomShape 4"/>
          <p:cNvSpPr/>
          <p:nvPr/>
        </p:nvSpPr>
        <p:spPr>
          <a:xfrm>
            <a:off x="467640" y="4581000"/>
            <a:ext cx="8136720" cy="63900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just">
              <a:lnSpc>
                <a:spcPct val="100000"/>
              </a:lnSpc>
            </a:pPr>
            <a:r>
              <a:rPr lang="pl-PL">
                <a:solidFill>
                  <a:srgbClr val="000000"/>
                </a:solidFill>
                <a:latin typeface="Calibri"/>
              </a:rPr>
              <a:t>Добрі практики, напрацьовані в рамках проекту Товариства друзів інтеграції:</a:t>
            </a:r>
            <a:endParaRPr/>
          </a:p>
          <a:p>
            <a:pPr>
              <a:lnSpc>
                <a:spcPct val="100000"/>
              </a:lnSpc>
            </a:pPr>
            <a:r>
              <a:rPr lang="pl-PL">
                <a:solidFill>
                  <a:srgbClr val="000000"/>
                </a:solidFill>
                <a:latin typeface="Calibri"/>
              </a:rPr>
              <a:t>http://www.dostepnestrony.pl/</a:t>
            </a:r>
            <a:endParaRPr/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119" name="Obraz 3"/>
          <p:cNvPicPr/>
          <p:nvPr/>
        </p:nvPicPr>
        <p:blipFill>
          <a:blip r:embed="rId1"/>
          <a:stretch>
            <a:fillRect/>
          </a:stretch>
        </p:blipFill>
        <p:spPr>
          <a:xfrm>
            <a:off x="14040" y="0"/>
            <a:ext cx="9115200" cy="6857640"/>
          </a:xfrm>
          <a:prstGeom prst="rect">
            <a:avLst/>
          </a:prstGeom>
          <a:ln>
            <a:noFill/>
          </a:ln>
        </p:spPr>
      </p:pic>
      <p:sp>
        <p:nvSpPr>
          <p:cNvPr id="120" name="CustomShape 1"/>
          <p:cNvSpPr/>
          <p:nvPr/>
        </p:nvSpPr>
        <p:spPr>
          <a:xfrm>
            <a:off x="467640" y="2061000"/>
            <a:ext cx="8280720" cy="22849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just">
              <a:lnSpc>
                <a:spcPct val="100000"/>
              </a:lnSpc>
            </a:pPr>
            <a:r>
              <a:rPr lang="pl-PL">
                <a:solidFill>
                  <a:srgbClr val="000000"/>
                </a:solidFill>
                <a:latin typeface="Calibri"/>
              </a:rPr>
              <a:t>До ліквідації бар’єрів у комунікації з людьми з вадами слуху можна застосувати різні вирішення, залежно від потреб відвідувачів музею та представленої пропозиції.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l-PL">
                <a:solidFill>
                  <a:srgbClr val="000000"/>
                </a:solidFill>
                <a:latin typeface="Calibri"/>
              </a:rPr>
              <a:t>Надання доступу до експозиції людям в вадами органу слуху: </a:t>
            </a:r>
            <a:r>
              <a:rPr lang="pl-PL">
                <a:solidFill>
                  <a:srgbClr val="000000"/>
                </a:solidFill>
                <a:latin typeface="Calibri"/>
              </a:rPr>
              <a:t>
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>
                <a:solidFill>
                  <a:srgbClr val="000000"/>
                </a:solidFill>
                <a:latin typeface="Calibri"/>
              </a:rPr>
              <a:t>окреслення матеріалів, які музей хоче запропонувати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>
                <a:solidFill>
                  <a:srgbClr val="000000"/>
                </a:solidFill>
                <a:latin typeface="Calibri"/>
              </a:rPr>
              <a:t>хто буде адресатом цієї пропозиції</a:t>
            </a:r>
            <a:endParaRPr/>
          </a:p>
        </p:txBody>
      </p:sp>
      <p:sp>
        <p:nvSpPr>
          <p:cNvPr id="121" name="CustomShape 2"/>
          <p:cNvSpPr/>
          <p:nvPr/>
        </p:nvSpPr>
        <p:spPr>
          <a:xfrm>
            <a:off x="442440" y="1484640"/>
            <a:ext cx="589464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pl-PL">
                <a:solidFill>
                  <a:srgbClr val="000000"/>
                </a:solidFill>
                <a:latin typeface="Calibri"/>
              </a:rPr>
              <a:t>Гість музею – неповносправний відвідувач з вадою слуху</a:t>
            </a:r>
            <a:endParaRPr/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122" name="Obraz 3"/>
          <p:cNvPicPr/>
          <p:nvPr/>
        </p:nvPicPr>
        <p:blipFill>
          <a:blip r:embed="rId1"/>
          <a:stretch>
            <a:fillRect/>
          </a:stretch>
        </p:blipFill>
        <p:spPr>
          <a:xfrm>
            <a:off x="14040" y="0"/>
            <a:ext cx="9115200" cy="6857640"/>
          </a:xfrm>
          <a:prstGeom prst="rect">
            <a:avLst/>
          </a:prstGeom>
          <a:ln>
            <a:noFill/>
          </a:ln>
        </p:spPr>
      </p:pic>
      <p:sp>
        <p:nvSpPr>
          <p:cNvPr id="123" name="CustomShape 1"/>
          <p:cNvSpPr/>
          <p:nvPr/>
        </p:nvSpPr>
        <p:spPr>
          <a:xfrm>
            <a:off x="442440" y="1484640"/>
            <a:ext cx="589464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pl-PL">
                <a:solidFill>
                  <a:srgbClr val="000000"/>
                </a:solidFill>
                <a:latin typeface="Calibri"/>
              </a:rPr>
              <a:t>Гість музею – неповносправний відвідувач з вадою слуху</a:t>
            </a:r>
            <a:endParaRPr/>
          </a:p>
        </p:txBody>
      </p:sp>
      <p:sp>
        <p:nvSpPr>
          <p:cNvPr id="124" name="CustomShape 2"/>
          <p:cNvSpPr/>
          <p:nvPr/>
        </p:nvSpPr>
        <p:spPr>
          <a:xfrm>
            <a:off x="467640" y="1989000"/>
            <a:ext cx="4571640" cy="146196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>
                <a:solidFill>
                  <a:srgbClr val="000000"/>
                </a:solidFill>
                <a:latin typeface="Calibri"/>
              </a:rPr>
              <a:t>класифікація людей з вадами слуху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>
                <a:solidFill>
                  <a:srgbClr val="000000"/>
                </a:solidFill>
                <a:latin typeface="Calibri"/>
              </a:rPr>
              <a:t>методи і види пристосувань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>
                <a:solidFill>
                  <a:srgbClr val="000000"/>
                </a:solidFill>
                <a:latin typeface="Calibri"/>
              </a:rPr>
              <a:t>екскурсоводи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>
                <a:solidFill>
                  <a:srgbClr val="000000"/>
                </a:solidFill>
                <a:latin typeface="Calibri"/>
              </a:rPr>
              <a:t>комунікація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l-PL">
                <a:solidFill>
                  <a:srgbClr val="000000"/>
                </a:solidFill>
                <a:latin typeface="Calibri"/>
              </a:rPr>
              <a:t>рекомендації для працівників музеїв</a:t>
            </a:r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