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3.jpeg" ContentType="image/jpeg"/>
  <Override PartName="/ppt/media/image14.jpeg" ContentType="image/jpeg"/>
  <Override PartName="/ppt/media/image22.jpeg" ContentType="image/jpeg"/>
  <Override PartName="/ppt/media/image4.png" ContentType="image/png"/>
  <Override PartName="/ppt/media/image13.jpeg" ContentType="image/jpeg"/>
  <Override PartName="/ppt/media/image21.jpeg" ContentType="image/jpeg"/>
  <Override PartName="/ppt/media/image12.jpeg" ContentType="image/jpeg"/>
  <Override PartName="/ppt/media/image20.jpeg" ContentType="image/jpeg"/>
  <Override PartName="/ppt/media/image9.jpeg" ContentType="image/jpeg"/>
  <Override PartName="/ppt/media/image11.jpeg" ContentType="image/jpeg"/>
  <Override PartName="/ppt/media/image10.jpeg" ContentType="image/jpeg"/>
  <Override PartName="/ppt/media/image8.jpeg" ContentType="image/jpeg"/>
  <Override PartName="/ppt/media/image1.png" ContentType="image/png"/>
  <Override PartName="/ppt/media/image7.jpeg" ContentType="image/jpeg"/>
  <Override PartName="/ppt/media/image6.jpeg" ContentType="image/jpeg"/>
  <Override PartName="/ppt/media/image5.jpeg" ContentType="image/jpeg"/>
  <Override PartName="/ppt/media/image2.png" ContentType="image/png"/>
  <Override PartName="/ppt/media/image28.jpeg" ContentType="image/jpeg"/>
  <Override PartName="/ppt/media/image15.png" ContentType="image/png"/>
  <Override PartName="/ppt/media/image19.jpeg" ContentType="image/jpeg"/>
  <Override PartName="/ppt/media/image27.jpeg" ContentType="image/jpeg"/>
  <Override PartName="/ppt/media/image18.jpeg" ContentType="image/jpeg"/>
  <Override PartName="/ppt/media/image26.jpeg" ContentType="image/jpeg"/>
  <Override PartName="/ppt/media/image17.jpeg" ContentType="image/jpeg"/>
  <Override PartName="/ppt/media/image3.png" ContentType="image/png"/>
  <Override PartName="/ppt/media/image25.jpeg" ContentType="image/jpeg"/>
  <Override PartName="/ppt/media/image16.png" ContentType="image/png"/>
  <Override PartName="/ppt/media/image24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l-PL" sz="4400">
                <a:solidFill>
                  <a:srgbClr val="000000"/>
                </a:solidFill>
                <a:latin typeface="Calibri"/>
              </a:rPr>
              <a:t>Kliknij, aby edytować format tekstu tytułuKliknij, aby edytować styl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l-PL" sz="1200">
                <a:solidFill>
                  <a:srgbClr val="8b8b8b"/>
                </a:solidFill>
                <a:latin typeface="Calibri"/>
              </a:rPr>
              <a:t>14-10-5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20347CA-7463-4AB8-B80A-0404591A1D22}" type="slidenum">
              <a:rPr lang="pl-PL" sz="1200">
                <a:solidFill>
                  <a:srgbClr val="8b8b8b"/>
                </a:solidFill>
                <a:latin typeface="Calibri"/>
              </a:rPr>
              <a:t>&lt;numer&gt;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l-PL"/>
              <a:t>Kliknij, aby edytować format tekstu konspektu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l-PL"/>
              <a:t>Drugi poziom konspektu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l-PL"/>
              <a:t>Trzeci poziom konspektu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l-PL"/>
              <a:t>Czwarty poziom konspektu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l-PL"/>
              <a:t>Piąty poziom konspektu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l-PL"/>
              <a:t>Szósty poziom konspektu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l-PL"/>
              <a:t>Siódmy poziom konspektu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l-PL" sz="4400">
                <a:solidFill>
                  <a:srgbClr val="000000"/>
                </a:solidFill>
                <a:latin typeface="Calibri"/>
              </a:rPr>
              <a:t>Kliknij, aby edytować format tekstu tytułuKliknij, aby edytować styl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Drugi poziom konspektu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Trzeci poziom konspektu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Czwarty poziom konspektu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Piąty poziom konspektu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Szósty poziom konspektu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3200">
                <a:solidFill>
                  <a:srgbClr val="000000"/>
                </a:solidFill>
                <a:latin typeface="Calibri"/>
              </a:rPr>
              <a:t>Siódmy poziom konspektuKliknij, aby edytować style wzorca tekstu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l-PL" sz="2800">
                <a:solidFill>
                  <a:srgbClr val="000000"/>
                </a:solidFill>
                <a:latin typeface="Calibri"/>
              </a:rPr>
              <a:t>Drugi poziom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l-PL" sz="2400">
                <a:solidFill>
                  <a:srgbClr val="000000"/>
                </a:solidFill>
                <a:latin typeface="Calibri"/>
              </a:rPr>
              <a:t>Trzeci poziom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pl-PL" sz="2000">
                <a:solidFill>
                  <a:srgbClr val="000000"/>
                </a:solidFill>
                <a:latin typeface="Calibri"/>
              </a:rPr>
              <a:t>Czwarty poziom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pl-PL" sz="2000">
                <a:solidFill>
                  <a:srgbClr val="000000"/>
                </a:solidFill>
                <a:latin typeface="Calibri"/>
              </a:rPr>
              <a:t>Piąty poziom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l-PL" sz="1200">
                <a:solidFill>
                  <a:srgbClr val="8b8b8b"/>
                </a:solidFill>
                <a:latin typeface="Calibri"/>
              </a:rPr>
              <a:t>14-10-5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DD1B32C-D8FC-4ED0-B560-47E97F3DD5AB}" type="slidenum">
              <a:rPr lang="pl-PL" sz="1200">
                <a:solidFill>
                  <a:srgbClr val="8b8b8b"/>
                </a:solidFill>
                <a:latin typeface="Calibri"/>
              </a:rPr>
              <a:t>&lt;numer&gt;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7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8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jpeg"/><Relationship Id="rId6" Type="http://schemas.openxmlformats.org/officeDocument/2006/relationships/image" Target="../media/image18.jpeg"/><Relationship Id="rId7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image" Target="../media/image20.jpeg"/><Relationship Id="rId3" Type="http://schemas.openxmlformats.org/officeDocument/2006/relationships/image" Target="../media/image21.jpeg"/><Relationship Id="rId4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4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78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14040" y="0"/>
            <a:ext cx="9115200" cy="6857640"/>
          </a:xfrm>
          <a:prstGeom prst="rect">
            <a:avLst/>
          </a:prstGeom>
          <a:ln>
            <a:noFill/>
          </a:ln>
        </p:spPr>
      </p:pic>
      <p:sp>
        <p:nvSpPr>
          <p:cNvPr id="79" name="CustomShape 1"/>
          <p:cNvSpPr/>
          <p:nvPr/>
        </p:nvSpPr>
        <p:spPr>
          <a:xfrm>
            <a:off x="1043640" y="3933000"/>
            <a:ext cx="7272360" cy="63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НЕПОВНОСПРАВНИЙ ВІДВІДУВАЧ В МУЗЕЇ: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добрі практики і практичні приклади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25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14040" y="0"/>
            <a:ext cx="9115200" cy="6857640"/>
          </a:xfrm>
          <a:prstGeom prst="rect">
            <a:avLst/>
          </a:prstGeom>
          <a:ln>
            <a:noFill/>
          </a:ln>
        </p:spPr>
      </p:pic>
      <p:sp>
        <p:nvSpPr>
          <p:cNvPr id="126" name="CustomShape 1"/>
          <p:cNvSpPr/>
          <p:nvPr/>
        </p:nvSpPr>
        <p:spPr>
          <a:xfrm>
            <a:off x="439200" y="1484640"/>
            <a:ext cx="48459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l-PL">
                <a:solidFill>
                  <a:srgbClr val="000000"/>
                </a:solidFill>
                <a:latin typeface="Calibri"/>
              </a:rPr>
              <a:t>Відвідувачі з вадами опорно-рухового апарату</a:t>
            </a:r>
            <a:endParaRPr/>
          </a:p>
        </p:txBody>
      </p:sp>
      <p:sp>
        <p:nvSpPr>
          <p:cNvPr id="127" name="CustomShape 2"/>
          <p:cNvSpPr/>
          <p:nvPr/>
        </p:nvSpPr>
        <p:spPr>
          <a:xfrm>
            <a:off x="541800" y="1989000"/>
            <a:ext cx="4912560" cy="20106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не лише під'їзди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картини, стенди, інтерактивні пристрої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сидячі місця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проведення евакуації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собака в музеї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допомагати? Не допомагати? як допомагати?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безпосередній контакт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28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14040" y="0"/>
            <a:ext cx="9115200" cy="6857640"/>
          </a:xfrm>
          <a:prstGeom prst="rect">
            <a:avLst/>
          </a:prstGeom>
          <a:ln>
            <a:noFill/>
          </a:ln>
        </p:spPr>
      </p:pic>
      <p:sp>
        <p:nvSpPr>
          <p:cNvPr id="129" name="CustomShape 1"/>
          <p:cNvSpPr/>
          <p:nvPr/>
        </p:nvSpPr>
        <p:spPr>
          <a:xfrm>
            <a:off x="431640" y="1484640"/>
            <a:ext cx="27626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l-PL">
                <a:solidFill>
                  <a:srgbClr val="000000"/>
                </a:solidFill>
                <a:latin typeface="Calibri"/>
              </a:rPr>
              <a:t>Відвідувачі з вадами зору</a:t>
            </a:r>
            <a:endParaRPr/>
          </a:p>
        </p:txBody>
      </p:sp>
      <p:sp>
        <p:nvSpPr>
          <p:cNvPr id="130" name="CustomShape 2"/>
          <p:cNvSpPr/>
          <p:nvPr/>
        </p:nvSpPr>
        <p:spPr>
          <a:xfrm>
            <a:off x="515160" y="1989000"/>
            <a:ext cx="5457960" cy="3930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l-PL">
                <a:solidFill>
                  <a:srgbClr val="000000"/>
                </a:solidFill>
                <a:latin typeface="Calibri"/>
              </a:rPr>
              <a:t>Найзручніші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аудіодескрипція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доторкнутися оригіналу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l-PL">
                <a:solidFill>
                  <a:srgbClr val="000000"/>
                </a:solidFill>
                <a:latin typeface="Calibri"/>
              </a:rPr>
              <a:t>Момент пізнання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загальний опис та вибрані, суттєві деталі експонату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контекст з історії мистецтва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l-PL">
                <a:solidFill>
                  <a:srgbClr val="000000"/>
                </a:solidFill>
                <a:latin typeface="Calibri"/>
              </a:rPr>
              <a:t>Інформація, яку хочуть бачити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за хвилину виставка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виставка чекає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аудіодескрипція – відповідальне мистецтво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доторкнутися мистецтва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літери під пальцями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31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14040" y="0"/>
            <a:ext cx="9115200" cy="6857640"/>
          </a:xfrm>
          <a:prstGeom prst="rect">
            <a:avLst/>
          </a:prstGeom>
          <a:ln>
            <a:noFill/>
          </a:ln>
        </p:spPr>
      </p:pic>
      <p:sp>
        <p:nvSpPr>
          <p:cNvPr id="132" name="CustomShape 1"/>
          <p:cNvSpPr/>
          <p:nvPr/>
        </p:nvSpPr>
        <p:spPr>
          <a:xfrm>
            <a:off x="428760" y="2205000"/>
            <a:ext cx="80312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Найважливіші принципи поведінки з людьми, що мають вади органу зору</a:t>
            </a:r>
            <a:endParaRPr/>
          </a:p>
        </p:txBody>
      </p:sp>
      <p:sp>
        <p:nvSpPr>
          <p:cNvPr id="133" name="CustomShape 2"/>
          <p:cNvSpPr/>
          <p:nvPr/>
        </p:nvSpPr>
        <p:spPr>
          <a:xfrm>
            <a:off x="431640" y="1484640"/>
            <a:ext cx="2762640" cy="63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l-PL">
                <a:solidFill>
                  <a:srgbClr val="000000"/>
                </a:solidFill>
                <a:latin typeface="Calibri"/>
              </a:rPr>
              <a:t>Відвідувачі з вадами зору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34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14040" y="0"/>
            <a:ext cx="9115200" cy="6857640"/>
          </a:xfrm>
          <a:prstGeom prst="rect">
            <a:avLst/>
          </a:prstGeom>
          <a:ln>
            <a:noFill/>
          </a:ln>
        </p:spPr>
      </p:pic>
      <p:sp>
        <p:nvSpPr>
          <p:cNvPr id="135" name="CustomShape 1"/>
          <p:cNvSpPr/>
          <p:nvPr/>
        </p:nvSpPr>
        <p:spPr>
          <a:xfrm>
            <a:off x="3472560" y="2967480"/>
            <a:ext cx="21985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Дякую за увагу</a:t>
            </a:r>
            <a:endParaRPr/>
          </a:p>
        </p:txBody>
      </p:sp>
      <p:sp>
        <p:nvSpPr>
          <p:cNvPr id="136" name="CustomShape 2"/>
          <p:cNvSpPr/>
          <p:nvPr/>
        </p:nvSpPr>
        <p:spPr>
          <a:xfrm>
            <a:off x="611640" y="4653000"/>
            <a:ext cx="8136720" cy="1946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lang="pl-PL" sz="1600">
                <a:solidFill>
                  <a:srgbClr val="000000"/>
                </a:solidFill>
                <a:latin typeface="Calibri"/>
              </a:rPr>
              <a:t>Томаш Васєлєвскі, 0 606 77 62 64</a:t>
            </a:r>
            <a:endParaRPr/>
          </a:p>
          <a:p>
            <a:pPr algn="r">
              <a:lnSpc>
                <a:spcPct val="100000"/>
              </a:lnSpc>
            </a:pPr>
            <a:r>
              <a:rPr lang="pl-PL" sz="1600">
                <a:solidFill>
                  <a:srgbClr val="000000"/>
                </a:solidFill>
                <a:latin typeface="Calibri"/>
              </a:rPr>
              <a:t>член Ради Родового Союзу Дідушицьких гербу Сас</a:t>
            </a:r>
            <a:endParaRPr/>
          </a:p>
          <a:p>
            <a:pPr algn="r">
              <a:lnSpc>
                <a:spcPct val="100000"/>
              </a:lnSpc>
            </a:pPr>
            <a:r>
              <a:rPr lang="pl-PL" sz="1600">
                <a:solidFill>
                  <a:srgbClr val="000000"/>
                </a:solidFill>
                <a:latin typeface="Calibri"/>
              </a:rPr>
              <a:t>Інститут громадянського простору «Pro Publico Bono»</a:t>
            </a:r>
            <a:endParaRPr/>
          </a:p>
          <a:p>
            <a:pPr algn="r">
              <a:lnSpc>
                <a:spcPct val="100000"/>
              </a:lnSpc>
            </a:pPr>
            <a:r>
              <a:rPr lang="pl-PL" sz="1600">
                <a:solidFill>
                  <a:srgbClr val="000000"/>
                </a:solidFill>
                <a:latin typeface="Calibri"/>
              </a:rPr>
              <a:t>директор Відділу експертних послуг Фонду «ІНТЕГРАЦІЯ»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l-PL" sz="1400">
                <a:solidFill>
                  <a:srgbClr val="000000"/>
                </a:solidFill>
                <a:latin typeface="Calibri"/>
              </a:rPr>
              <a:t>В презентації використано матеріали, опрацьовані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1400">
                <a:solidFill>
                  <a:srgbClr val="000000"/>
                </a:solidFill>
                <a:latin typeface="Calibri"/>
              </a:rPr>
              <a:t>Національного інституту музейної справи і охорони фондів «АБВ Неповносправний відвідувач в музеї» та Фондом «ІНТЕГРАЦІЯ» 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80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14040" y="-260640"/>
            <a:ext cx="9115200" cy="6857640"/>
          </a:xfrm>
          <a:prstGeom prst="rect">
            <a:avLst/>
          </a:prstGeom>
          <a:ln>
            <a:noFill/>
          </a:ln>
        </p:spPr>
      </p:pic>
      <p:sp>
        <p:nvSpPr>
          <p:cNvPr id="81" name="CustomShape 1"/>
          <p:cNvSpPr/>
          <p:nvPr/>
        </p:nvSpPr>
        <p:spPr>
          <a:xfrm>
            <a:off x="611640" y="1484640"/>
            <a:ext cx="7704360" cy="1187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Виключення глядачів/відвідувачів музеїв і галерей – наслідок практики організації і презентації виставок, яка унеможливлює людям з особливими потребами самостійне, комфортне і таке, що дає задоволення, відвідування і сприйняття виставлених експонатів.</a:t>
            </a:r>
            <a:endParaRPr/>
          </a:p>
        </p:txBody>
      </p:sp>
      <p:sp>
        <p:nvSpPr>
          <p:cNvPr id="82" name="CustomShape 2"/>
          <p:cNvSpPr/>
          <p:nvPr/>
        </p:nvSpPr>
        <p:spPr>
          <a:xfrm>
            <a:off x="611640" y="2637000"/>
            <a:ext cx="73443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Можна багато зробити маючи добрі бажання i не надто багато грошей.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83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14040" y="0"/>
            <a:ext cx="9115200" cy="6857640"/>
          </a:xfrm>
          <a:prstGeom prst="rect">
            <a:avLst/>
          </a:prstGeom>
          <a:ln>
            <a:noFill/>
          </a:ln>
        </p:spPr>
      </p:pic>
      <p:sp>
        <p:nvSpPr>
          <p:cNvPr id="84" name="CustomShape 1"/>
          <p:cNvSpPr/>
          <p:nvPr/>
        </p:nvSpPr>
        <p:spPr>
          <a:xfrm>
            <a:off x="432000" y="1484640"/>
            <a:ext cx="341640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l-PL">
                <a:solidFill>
                  <a:srgbClr val="000000"/>
                </a:solidFill>
                <a:latin typeface="Calibri"/>
              </a:rPr>
              <a:t>Архітектура і технічні вирішення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419040" y="1845000"/>
            <a:ext cx="8257320" cy="28335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Який рівень пристосування музею?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з точки зору людей, які керують музеями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з точки зору відвідувача/екскурсанта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l-PL">
                <a:solidFill>
                  <a:srgbClr val="000000"/>
                </a:solidFill>
                <a:latin typeface="Calibri"/>
              </a:rPr>
              <a:t>Доступність музею:</a:t>
            </a:r>
            <a:r>
              <a:rPr lang="pl-PL">
                <a:solidFill>
                  <a:srgbClr val="000000"/>
                </a:solidFill>
                <a:latin typeface="Calibri"/>
              </a:rPr>
              <a:t> </a:t>
            </a:r>
            <a:r>
              <a:rPr i="1" lang="pl-PL">
                <a:solidFill>
                  <a:srgbClr val="000000"/>
                </a:solidFill>
                <a:latin typeface="Calibri"/>
              </a:rPr>
              <a:t>помешкання </a:t>
            </a:r>
            <a:r>
              <a:rPr i="1" lang="pl-PL">
                <a:solidFill>
                  <a:srgbClr val="000000"/>
                </a:solidFill>
                <a:latin typeface="Wingdings"/>
              </a:rPr>
              <a:t></a:t>
            </a:r>
            <a:r>
              <a:rPr i="1" lang="pl-PL">
                <a:solidFill>
                  <a:srgbClr val="000000"/>
                </a:solidFill>
                <a:latin typeface="Calibri"/>
              </a:rPr>
              <a:t> зупинка громадського транспорту або паркінг </a:t>
            </a:r>
            <a:r>
              <a:rPr i="1" lang="pl-PL">
                <a:solidFill>
                  <a:srgbClr val="000000"/>
                </a:solidFill>
                <a:latin typeface="Wingdings"/>
              </a:rPr>
              <a:t></a:t>
            </a:r>
            <a:r>
              <a:rPr i="1" lang="pl-PL">
                <a:solidFill>
                  <a:srgbClr val="000000"/>
                </a:solidFill>
                <a:latin typeface="Calibri"/>
              </a:rPr>
              <a:t> засіб громадського транспорту або автомобіль </a:t>
            </a:r>
            <a:r>
              <a:rPr i="1" lang="pl-PL">
                <a:solidFill>
                  <a:srgbClr val="000000"/>
                </a:solidFill>
                <a:latin typeface="Wingdings"/>
              </a:rPr>
              <a:t></a:t>
            </a:r>
            <a:r>
              <a:rPr i="1" lang="pl-PL">
                <a:solidFill>
                  <a:srgbClr val="000000"/>
                </a:solidFill>
                <a:latin typeface="Calibri"/>
              </a:rPr>
              <a:t> зупинка громадського транспорту або паркінг </a:t>
            </a:r>
            <a:r>
              <a:rPr i="1" lang="pl-PL">
                <a:solidFill>
                  <a:srgbClr val="000000"/>
                </a:solidFill>
                <a:latin typeface="Wingdings"/>
              </a:rPr>
              <a:t></a:t>
            </a:r>
            <a:r>
              <a:rPr i="1" lang="pl-PL">
                <a:solidFill>
                  <a:srgbClr val="000000"/>
                </a:solidFill>
                <a:latin typeface="Calibri"/>
              </a:rPr>
              <a:t> музей. </a:t>
            </a:r>
            <a:endParaRPr/>
          </a:p>
          <a:p>
            <a:pPr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Достатньо, щоб лишень один з елементів цього ланцюжка не буде належним чином приведена у відповідність, аби зробити неможливим користування пропозицією музею.</a:t>
            </a:r>
            <a:endParaRPr/>
          </a:p>
        </p:txBody>
      </p:sp>
      <p:sp>
        <p:nvSpPr>
          <p:cNvPr id="86" name="CustomShape 3"/>
          <p:cNvSpPr/>
          <p:nvPr/>
        </p:nvSpPr>
        <p:spPr>
          <a:xfrm>
            <a:off x="427680" y="4532760"/>
            <a:ext cx="8176320" cy="1187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Зовнішню доступність об’єкту ділять на дві зони :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територія, що знаходиться поза ділянкою, що належить музеєві, де можливість здійснення відповідних заходів є значною мірою обмежена;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територія, що належить безпосередньо музеєві.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87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14040" y="0"/>
            <a:ext cx="9115200" cy="6857640"/>
          </a:xfrm>
          <a:prstGeom prst="rect">
            <a:avLst/>
          </a:prstGeom>
          <a:ln>
            <a:noFill/>
          </a:ln>
        </p:spPr>
      </p:pic>
      <p:sp>
        <p:nvSpPr>
          <p:cNvPr id="88" name="TextShape 1"/>
          <p:cNvSpPr txBox="1"/>
          <p:nvPr/>
        </p:nvSpPr>
        <p:spPr>
          <a:xfrm>
            <a:off x="4394880" y="2276640"/>
            <a:ext cx="3921120" cy="432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pl-PL">
                <a:solidFill>
                  <a:srgbClr val="000000"/>
                </a:solidFill>
                <a:latin typeface="Calibri"/>
              </a:rPr>
              <a:t>Підходи/під'їзди  до будинку</a:t>
            </a:r>
            <a:endParaRPr/>
          </a:p>
        </p:txBody>
      </p:sp>
      <p:pic>
        <p:nvPicPr>
          <p:cNvPr descr="" id="89" name="Obraz 10"/>
          <p:cNvPicPr/>
          <p:nvPr/>
        </p:nvPicPr>
        <p:blipFill>
          <a:blip r:embed="rId2"/>
          <a:stretch>
            <a:fillRect/>
          </a:stretch>
        </p:blipFill>
        <p:spPr>
          <a:xfrm>
            <a:off x="757080" y="2637000"/>
            <a:ext cx="2590560" cy="1296720"/>
          </a:xfrm>
          <a:prstGeom prst="rect">
            <a:avLst/>
          </a:prstGeom>
          <a:ln>
            <a:noFill/>
          </a:ln>
        </p:spPr>
      </p:pic>
      <p:pic>
        <p:nvPicPr>
          <p:cNvPr descr="" id="90" name="Obraz 11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360" y="2656080"/>
            <a:ext cx="1375560" cy="1943640"/>
          </a:xfrm>
          <a:prstGeom prst="rect">
            <a:avLst/>
          </a:prstGeom>
          <a:ln>
            <a:noFill/>
          </a:ln>
        </p:spPr>
      </p:pic>
      <p:pic>
        <p:nvPicPr>
          <p:cNvPr descr="" id="91" name="Obraz 13"/>
          <p:cNvPicPr/>
          <p:nvPr/>
        </p:nvPicPr>
        <p:blipFill>
          <a:blip r:embed="rId4"/>
          <a:stretch>
            <a:fillRect/>
          </a:stretch>
        </p:blipFill>
        <p:spPr>
          <a:xfrm>
            <a:off x="6228360" y="2637000"/>
            <a:ext cx="1375560" cy="1943640"/>
          </a:xfrm>
          <a:prstGeom prst="rect">
            <a:avLst/>
          </a:prstGeom>
          <a:ln>
            <a:noFill/>
          </a:ln>
        </p:spPr>
      </p:pic>
      <p:sp>
        <p:nvSpPr>
          <p:cNvPr id="92" name="CustomShape 2"/>
          <p:cNvSpPr/>
          <p:nvPr/>
        </p:nvSpPr>
        <p:spPr>
          <a:xfrm>
            <a:off x="611280" y="1996920"/>
            <a:ext cx="3096720" cy="63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pl-PL">
                <a:solidFill>
                  <a:srgbClr val="000000"/>
                </a:solidFill>
                <a:latin typeface="Calibri"/>
              </a:rPr>
              <a:t>Територія навколо («оточення») будинку</a:t>
            </a: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452520" y="1484640"/>
            <a:ext cx="792288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l-PL">
                <a:solidFill>
                  <a:srgbClr val="000000"/>
                </a:solidFill>
                <a:latin typeface="Calibri"/>
              </a:rPr>
              <a:t>Характеристика/ознаки об'єктів, що підлягають приведенню у відповідність :</a:t>
            </a:r>
            <a:endParaRPr/>
          </a:p>
        </p:txBody>
      </p:sp>
      <p:pic>
        <p:nvPicPr>
          <p:cNvPr descr="" id="94" name="Obraz 12"/>
          <p:cNvPicPr/>
          <p:nvPr/>
        </p:nvPicPr>
        <p:blipFill>
          <a:blip r:embed="rId5"/>
          <a:stretch>
            <a:fillRect/>
          </a:stretch>
        </p:blipFill>
        <p:spPr>
          <a:xfrm>
            <a:off x="827640" y="4653000"/>
            <a:ext cx="2544480" cy="1260000"/>
          </a:xfrm>
          <a:prstGeom prst="rect">
            <a:avLst/>
          </a:prstGeom>
          <a:ln>
            <a:noFill/>
          </a:ln>
        </p:spPr>
      </p:pic>
      <p:sp>
        <p:nvSpPr>
          <p:cNvPr id="95" name="CustomShape 4"/>
          <p:cNvSpPr/>
          <p:nvPr/>
        </p:nvSpPr>
        <p:spPr>
          <a:xfrm>
            <a:off x="683280" y="4221000"/>
            <a:ext cx="31683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pl-PL">
                <a:solidFill>
                  <a:srgbClr val="000000"/>
                </a:solidFill>
                <a:latin typeface="Calibri"/>
              </a:rPr>
              <a:t>Вхід до будинку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96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14040" y="0"/>
            <a:ext cx="9115200" cy="6857640"/>
          </a:xfrm>
          <a:prstGeom prst="rect">
            <a:avLst/>
          </a:prstGeom>
          <a:ln>
            <a:noFill/>
          </a:ln>
        </p:spPr>
      </p:pic>
      <p:sp>
        <p:nvSpPr>
          <p:cNvPr id="97" name="CustomShape 1"/>
          <p:cNvSpPr/>
          <p:nvPr/>
        </p:nvSpPr>
        <p:spPr>
          <a:xfrm>
            <a:off x="541800" y="1484640"/>
            <a:ext cx="78710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l-PL">
                <a:solidFill>
                  <a:srgbClr val="000000"/>
                </a:solidFill>
                <a:latin typeface="Calibri"/>
              </a:rPr>
              <a:t>Характеристика/ознаки об'єктів, що підлягають приведенню у відповідність: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684360" y="4437000"/>
            <a:ext cx="2944440" cy="576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pl-PL">
                <a:solidFill>
                  <a:srgbClr val="000000"/>
                </a:solidFill>
                <a:latin typeface="Calibri"/>
              </a:rPr>
              <a:t>система інформації</a:t>
            </a:r>
            <a:endParaRPr/>
          </a:p>
        </p:txBody>
      </p:sp>
      <p:pic>
        <p:nvPicPr>
          <p:cNvPr descr="" id="99" name="Obraz 18"/>
          <p:cNvPicPr/>
          <p:nvPr/>
        </p:nvPicPr>
        <p:blipFill>
          <a:blip r:embed="rId2"/>
          <a:stretch>
            <a:fillRect/>
          </a:stretch>
        </p:blipFill>
        <p:spPr>
          <a:xfrm>
            <a:off x="2716200" y="2421000"/>
            <a:ext cx="1980720" cy="1979280"/>
          </a:xfrm>
          <a:prstGeom prst="rect">
            <a:avLst/>
          </a:prstGeom>
          <a:ln>
            <a:noFill/>
          </a:ln>
        </p:spPr>
      </p:pic>
      <p:sp>
        <p:nvSpPr>
          <p:cNvPr id="100" name="CustomShape 3"/>
          <p:cNvSpPr/>
          <p:nvPr/>
        </p:nvSpPr>
        <p:spPr>
          <a:xfrm>
            <a:off x="611280" y="2236680"/>
            <a:ext cx="30967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pl-PL">
                <a:solidFill>
                  <a:srgbClr val="000000"/>
                </a:solidFill>
                <a:latin typeface="Calibri"/>
              </a:rPr>
              <a:t>обслуговування</a:t>
            </a:r>
            <a:endParaRPr/>
          </a:p>
        </p:txBody>
      </p:sp>
      <p:sp>
        <p:nvSpPr>
          <p:cNvPr id="101" name="CustomShape 4"/>
          <p:cNvSpPr/>
          <p:nvPr/>
        </p:nvSpPr>
        <p:spPr>
          <a:xfrm>
            <a:off x="3059280" y="2252520"/>
            <a:ext cx="144108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pl-PL">
                <a:solidFill>
                  <a:srgbClr val="000000"/>
                </a:solidFill>
                <a:latin typeface="Calibri"/>
              </a:rPr>
              <a:t>ліфт</a:t>
            </a:r>
            <a:endParaRPr/>
          </a:p>
        </p:txBody>
      </p:sp>
      <p:pic>
        <p:nvPicPr>
          <p:cNvPr descr="" id="102" name="Obraz 17"/>
          <p:cNvPicPr/>
          <p:nvPr/>
        </p:nvPicPr>
        <p:blipFill>
          <a:blip r:embed="rId3"/>
          <a:stretch>
            <a:fillRect/>
          </a:stretch>
        </p:blipFill>
        <p:spPr>
          <a:xfrm>
            <a:off x="250920" y="2568600"/>
            <a:ext cx="2435040" cy="1620360"/>
          </a:xfrm>
          <a:prstGeom prst="rect">
            <a:avLst/>
          </a:prstGeom>
          <a:ln>
            <a:noFill/>
          </a:ln>
        </p:spPr>
      </p:pic>
      <p:pic>
        <p:nvPicPr>
          <p:cNvPr descr="" id="103" name="Obraz 4"/>
          <p:cNvPicPr/>
          <p:nvPr/>
        </p:nvPicPr>
        <p:blipFill>
          <a:blip r:embed="rId4"/>
          <a:stretch>
            <a:fillRect/>
          </a:stretch>
        </p:blipFill>
        <p:spPr>
          <a:xfrm>
            <a:off x="2397240" y="4941720"/>
            <a:ext cx="3543120" cy="1047240"/>
          </a:xfrm>
          <a:prstGeom prst="rect">
            <a:avLst/>
          </a:prstGeom>
          <a:ln>
            <a:noFill/>
          </a:ln>
        </p:spPr>
      </p:pic>
      <p:sp>
        <p:nvSpPr>
          <p:cNvPr id="104" name="CustomShape 5"/>
          <p:cNvSpPr/>
          <p:nvPr/>
        </p:nvSpPr>
        <p:spPr>
          <a:xfrm>
            <a:off x="4716360" y="2276640"/>
            <a:ext cx="302400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pl-PL">
                <a:solidFill>
                  <a:srgbClr val="000000"/>
                </a:solidFill>
                <a:latin typeface="Calibri"/>
              </a:rPr>
              <a:t>санітарні приміщення</a:t>
            </a:r>
            <a:endParaRPr/>
          </a:p>
        </p:txBody>
      </p:sp>
      <p:pic>
        <p:nvPicPr>
          <p:cNvPr descr="" id="105" name="Obraz 5"/>
          <p:cNvPicPr/>
          <p:nvPr/>
        </p:nvPicPr>
        <p:blipFill>
          <a:blip r:embed="rId5"/>
          <a:stretch>
            <a:fillRect/>
          </a:stretch>
        </p:blipFill>
        <p:spPr>
          <a:xfrm>
            <a:off x="4734000" y="2637000"/>
            <a:ext cx="1545840" cy="1510920"/>
          </a:xfrm>
          <a:prstGeom prst="rect">
            <a:avLst/>
          </a:prstGeom>
          <a:ln>
            <a:noFill/>
          </a:ln>
        </p:spPr>
      </p:pic>
      <p:pic>
        <p:nvPicPr>
          <p:cNvPr descr="" id="106" name="Obraz 6"/>
          <p:cNvPicPr/>
          <p:nvPr/>
        </p:nvPicPr>
        <p:blipFill>
          <a:blip r:embed="rId6"/>
          <a:stretch>
            <a:fillRect/>
          </a:stretch>
        </p:blipFill>
        <p:spPr>
          <a:xfrm>
            <a:off x="6418440" y="2676600"/>
            <a:ext cx="2369880" cy="791640"/>
          </a:xfrm>
          <a:prstGeom prst="rect">
            <a:avLst/>
          </a:prstGeom>
          <a:ln>
            <a:noFill/>
          </a:ln>
        </p:spPr>
      </p:pic>
      <p:sp>
        <p:nvSpPr>
          <p:cNvPr id="107" name="CustomShape 6"/>
          <p:cNvSpPr/>
          <p:nvPr/>
        </p:nvSpPr>
        <p:spPr>
          <a:xfrm>
            <a:off x="4853160" y="4437000"/>
            <a:ext cx="30319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pl-PL">
                <a:solidFill>
                  <a:srgbClr val="000000"/>
                </a:solidFill>
                <a:latin typeface="Calibri"/>
              </a:rPr>
              <a:t>технічна допомога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08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14040" y="0"/>
            <a:ext cx="9115200" cy="6857640"/>
          </a:xfrm>
          <a:prstGeom prst="rect">
            <a:avLst/>
          </a:prstGeom>
          <a:ln>
            <a:noFill/>
          </a:ln>
        </p:spPr>
      </p:pic>
      <p:sp>
        <p:nvSpPr>
          <p:cNvPr id="109" name="CustomShape 1"/>
          <p:cNvSpPr/>
          <p:nvPr/>
        </p:nvSpPr>
        <p:spPr>
          <a:xfrm>
            <a:off x="452520" y="1484640"/>
            <a:ext cx="792288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l-PL">
                <a:solidFill>
                  <a:srgbClr val="000000"/>
                </a:solidFill>
                <a:latin typeface="Calibri"/>
              </a:rPr>
              <a:t>Характеристика/ознаки об'єктів, що підлягають приведенню у відповідність :</a:t>
            </a:r>
            <a:endParaRPr/>
          </a:p>
        </p:txBody>
      </p:sp>
      <p:pic>
        <p:nvPicPr>
          <p:cNvPr descr="" id="110" name="Obraz 12"/>
          <p:cNvPicPr/>
          <p:nvPr/>
        </p:nvPicPr>
        <p:blipFill>
          <a:blip r:embed="rId2"/>
          <a:stretch>
            <a:fillRect/>
          </a:stretch>
        </p:blipFill>
        <p:spPr>
          <a:xfrm>
            <a:off x="3782880" y="2060640"/>
            <a:ext cx="2784240" cy="1584000"/>
          </a:xfrm>
          <a:prstGeom prst="rect">
            <a:avLst/>
          </a:prstGeom>
          <a:ln>
            <a:noFill/>
          </a:ln>
        </p:spPr>
      </p:pic>
      <p:sp>
        <p:nvSpPr>
          <p:cNvPr id="111" name="CustomShape 2"/>
          <p:cNvSpPr/>
          <p:nvPr/>
        </p:nvSpPr>
        <p:spPr>
          <a:xfrm>
            <a:off x="1549440" y="2565360"/>
            <a:ext cx="2945880" cy="576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b="1" lang="pl-PL" sz="2000">
                <a:solidFill>
                  <a:srgbClr val="ff0000"/>
                </a:solidFill>
                <a:latin typeface="Arial"/>
              </a:rPr>
              <a:t>НІ </a:t>
            </a:r>
            <a:r>
              <a:rPr b="1" lang="pl-PL" sz="2000">
                <a:solidFill>
                  <a:srgbClr val="ff0000"/>
                </a:solidFill>
                <a:latin typeface="Wingdings"/>
              </a:rPr>
              <a:t></a:t>
            </a:r>
            <a:endParaRPr/>
          </a:p>
        </p:txBody>
      </p:sp>
      <p:pic>
        <p:nvPicPr>
          <p:cNvPr descr="" id="112" name="Obraz 5"/>
          <p:cNvPicPr/>
          <p:nvPr/>
        </p:nvPicPr>
        <p:blipFill>
          <a:blip r:embed="rId3"/>
          <a:stretch>
            <a:fillRect/>
          </a:stretch>
        </p:blipFill>
        <p:spPr>
          <a:xfrm>
            <a:off x="3774960" y="4076640"/>
            <a:ext cx="2812680" cy="1871280"/>
          </a:xfrm>
          <a:prstGeom prst="rect">
            <a:avLst/>
          </a:prstGeom>
          <a:ln>
            <a:noFill/>
          </a:ln>
        </p:spPr>
      </p:pic>
      <p:sp>
        <p:nvSpPr>
          <p:cNvPr id="113" name="CustomShape 3"/>
          <p:cNvSpPr/>
          <p:nvPr/>
        </p:nvSpPr>
        <p:spPr>
          <a:xfrm>
            <a:off x="1549440" y="4797360"/>
            <a:ext cx="2945880" cy="576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b="1" lang="pl-PL" sz="2000">
                <a:solidFill>
                  <a:srgbClr val="00b050"/>
                </a:solidFill>
                <a:latin typeface="Arial"/>
              </a:rPr>
              <a:t>ТАК </a:t>
            </a:r>
            <a:r>
              <a:rPr b="1" lang="pl-PL" sz="2000">
                <a:solidFill>
                  <a:srgbClr val="00b050"/>
                </a:solidFill>
                <a:latin typeface="Wingdings"/>
              </a:rPr>
              <a:t>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14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50040" y="3240"/>
            <a:ext cx="9115200" cy="6857640"/>
          </a:xfrm>
          <a:prstGeom prst="rect">
            <a:avLst/>
          </a:prstGeom>
          <a:ln>
            <a:noFill/>
          </a:ln>
        </p:spPr>
      </p:pic>
      <p:sp>
        <p:nvSpPr>
          <p:cNvPr id="115" name="CustomShape 1"/>
          <p:cNvSpPr/>
          <p:nvPr/>
        </p:nvSpPr>
        <p:spPr>
          <a:xfrm>
            <a:off x="467640" y="1845000"/>
            <a:ext cx="595800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WCAG 2.0 (A, AA, AAA)</a:t>
            </a:r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436320" y="1484640"/>
            <a:ext cx="44330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l-PL">
                <a:solidFill>
                  <a:srgbClr val="000000"/>
                </a:solidFill>
                <a:latin typeface="Calibri"/>
              </a:rPr>
              <a:t>Інтернет-сторінка музею доступна для всіх</a:t>
            </a:r>
            <a:endParaRPr/>
          </a:p>
        </p:txBody>
      </p:sp>
      <p:sp>
        <p:nvSpPr>
          <p:cNvPr id="117" name="CustomShape 3"/>
          <p:cNvSpPr/>
          <p:nvPr/>
        </p:nvSpPr>
        <p:spPr>
          <a:xfrm>
            <a:off x="467640" y="2704680"/>
            <a:ext cx="8280720" cy="17362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Web Content Accessibility Guidelines - рекомендації стосовно полегшення доступу до змісту публікованих в Інтернеті матеріалів.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Містить рекомендації щодо створення Інтернет-сервісів, доступних для всіх. </a:t>
            </a:r>
            <a:endParaRPr/>
          </a:p>
          <a:p>
            <a:pPr algn="just"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У WCAG особливо важливою є доступність інформації для осіб з різними видами неповносправності, але досвід показує, що доступність важлива з урахуванням усіх користувачів мережі Інтернет.</a:t>
            </a:r>
            <a:endParaRPr/>
          </a:p>
        </p:txBody>
      </p:sp>
      <p:sp>
        <p:nvSpPr>
          <p:cNvPr id="118" name="CustomShape 4"/>
          <p:cNvSpPr/>
          <p:nvPr/>
        </p:nvSpPr>
        <p:spPr>
          <a:xfrm>
            <a:off x="467640" y="4581000"/>
            <a:ext cx="8136720" cy="63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Добрі практики, напрацьовані в рамках проекту Товариства друзів інтеграції:</a:t>
            </a:r>
            <a:endParaRPr/>
          </a:p>
          <a:p>
            <a:pPr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http://www.dostepnestrony.pl/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19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14040" y="0"/>
            <a:ext cx="9115200" cy="6857640"/>
          </a:xfrm>
          <a:prstGeom prst="rect">
            <a:avLst/>
          </a:prstGeom>
          <a:ln>
            <a:noFill/>
          </a:ln>
        </p:spPr>
      </p:pic>
      <p:sp>
        <p:nvSpPr>
          <p:cNvPr id="120" name="CustomShape 1"/>
          <p:cNvSpPr/>
          <p:nvPr/>
        </p:nvSpPr>
        <p:spPr>
          <a:xfrm>
            <a:off x="467640" y="2061000"/>
            <a:ext cx="8280720" cy="228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До ліквідації бар’єрів у комунікації з людьми з вадами слуху можна застосувати різні вирішення, залежно від потреб відвідувачів музею та представленої пропозиції.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l-PL">
                <a:solidFill>
                  <a:srgbClr val="000000"/>
                </a:solidFill>
                <a:latin typeface="Calibri"/>
              </a:rPr>
              <a:t>Надання доступу до експозиції людям в вадами органу слуху: </a:t>
            </a:r>
            <a:r>
              <a:rPr lang="pl-PL">
                <a:solidFill>
                  <a:srgbClr val="000000"/>
                </a:solidFill>
                <a:latin typeface="Calibri"/>
              </a:rPr>
              <a:t>
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окреслення матеріалів, які музей хоче запропонувати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хто буде адресатом цієї пропозиції</a:t>
            </a:r>
            <a:endParaRPr/>
          </a:p>
        </p:txBody>
      </p:sp>
      <p:sp>
        <p:nvSpPr>
          <p:cNvPr id="121" name="CustomShape 2"/>
          <p:cNvSpPr/>
          <p:nvPr/>
        </p:nvSpPr>
        <p:spPr>
          <a:xfrm>
            <a:off x="442440" y="1484640"/>
            <a:ext cx="58946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l-PL">
                <a:solidFill>
                  <a:srgbClr val="000000"/>
                </a:solidFill>
                <a:latin typeface="Calibri"/>
              </a:rPr>
              <a:t>Гість музею – неповносправний відвідувач з вадою слуху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22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14040" y="0"/>
            <a:ext cx="9115200" cy="6857640"/>
          </a:xfrm>
          <a:prstGeom prst="rect">
            <a:avLst/>
          </a:prstGeom>
          <a:ln>
            <a:noFill/>
          </a:ln>
        </p:spPr>
      </p:pic>
      <p:sp>
        <p:nvSpPr>
          <p:cNvPr id="123" name="CustomShape 1"/>
          <p:cNvSpPr/>
          <p:nvPr/>
        </p:nvSpPr>
        <p:spPr>
          <a:xfrm>
            <a:off x="442440" y="1484640"/>
            <a:ext cx="58946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l-PL">
                <a:solidFill>
                  <a:srgbClr val="000000"/>
                </a:solidFill>
                <a:latin typeface="Calibri"/>
              </a:rPr>
              <a:t>Гість музею – неповносправний відвідувач з вадою слуху</a:t>
            </a:r>
            <a:endParaRPr/>
          </a:p>
        </p:txBody>
      </p:sp>
      <p:sp>
        <p:nvSpPr>
          <p:cNvPr id="124" name="CustomShape 2"/>
          <p:cNvSpPr/>
          <p:nvPr/>
        </p:nvSpPr>
        <p:spPr>
          <a:xfrm>
            <a:off x="467640" y="1989000"/>
            <a:ext cx="4571640" cy="1461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класифікація людей з вадами слуху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методи і види пристосувань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екскурсоводи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комунікація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l-PL">
                <a:solidFill>
                  <a:srgbClr val="000000"/>
                </a:solidFill>
                <a:latin typeface="Calibri"/>
              </a:rPr>
              <a:t>рекомендації для працівників музеїв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