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20.xml" ContentType="application/vnd.openxmlformats-officedocument.presentationml.notesSlide+xml"/>
  <Override PartName="/ppt/notesSlides/_rels/notesSlide20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5.xml.rels" ContentType="application/vnd.openxmlformats-package.relationship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_rels/presentation.xml.rels" ContentType="application/vnd.openxmlformats-package.relationships+xml"/>
  <Override PartName="/ppt/media/image33.jpeg" ContentType="image/jpeg"/>
  <Override PartName="/ppt/media/image39.jpeg" ContentType="image/jpeg"/>
  <Override PartName="/ppt/media/image40.jpeg" ContentType="image/jpeg"/>
  <Override PartName="/ppt/media/image24.png" ContentType="image/png"/>
  <Override PartName="/ppt/media/image49.png" ContentType="image/png"/>
  <Override PartName="/ppt/media/image12.jpeg" ContentType="image/jpeg"/>
  <Override PartName="/ppt/media/image45.jpeg" ContentType="image/jpeg"/>
  <Override PartName="/ppt/media/image52.jpeg" ContentType="image/jpeg"/>
  <Override PartName="/ppt/media/image17.jpeg" ContentType="image/jpeg"/>
  <Override PartName="/ppt/media/image3.png" ContentType="image/png"/>
  <Override PartName="/ppt/media/image42.png" ContentType="image/png"/>
  <Override PartName="/ppt/media/image26.png" ContentType="image/png"/>
  <Override PartName="/ppt/media/image7.jpeg" ContentType="image/jpeg"/>
  <Override PartName="/ppt/media/image35.jpeg" ContentType="image/jpeg"/>
  <Override PartName="/ppt/media/image5.png" ContentType="image/png"/>
  <Override PartName="/ppt/media/image14.jpeg" ContentType="image/jpeg"/>
  <Override PartName="/ppt/media/image54.jpeg" ContentType="image/jpeg"/>
  <Override PartName="/ppt/media/image21.jpeg" ContentType="image/jpeg"/>
  <Override PartName="/ppt/media/image19.jpeg" ContentType="image/jpeg"/>
  <Override PartName="/ppt/media/image4.jpeg" ContentType="image/jpeg"/>
  <Override PartName="/ppt/media/image9.jpeg" ContentType="image/jpeg"/>
  <Override PartName="/ppt/media/image32.jpeg" ContentType="image/jpeg"/>
  <Override PartName="/ppt/media/image38.jpeg" ContentType="image/jpeg"/>
  <Override PartName="/ppt/media/image30.png" ContentType="image/png"/>
  <Override PartName="/ppt/media/image37.jpeg" ContentType="image/jpeg"/>
  <Override PartName="/ppt/media/image44.jpeg" ContentType="image/jpeg"/>
  <Override PartName="/ppt/media/image11.jpeg" ContentType="image/jpeg"/>
  <Override PartName="/ppt/media/image51.jpeg" ContentType="image/jpeg"/>
  <Override PartName="/ppt/media/image23.png" ContentType="image/png"/>
  <Override PartName="/ppt/media/image16.jpeg" ContentType="image/jpeg"/>
  <Override PartName="/ppt/media/image1.jpeg" ContentType="image/jpeg"/>
  <Override PartName="/ppt/media/image28.jpeg" ContentType="image/jpeg"/>
  <Override PartName="/ppt/media/image2.png" ContentType="image/png"/>
  <Override PartName="/ppt/media/image41.png" ContentType="image/png"/>
  <Override PartName="/ppt/media/image34.jpeg" ContentType="image/jpeg"/>
  <Override PartName="/ppt/media/image50.png" ContentType="image/png"/>
  <Override PartName="/ppt/media/image13.jpeg" ContentType="image/jpeg"/>
  <Override PartName="/ppt/media/image46.jpeg" ContentType="image/jpeg"/>
  <Override PartName="/ppt/media/image53.jpeg" ContentType="image/jpeg"/>
  <Override PartName="/ppt/media/image20.jpeg" ContentType="image/jpeg"/>
  <Override PartName="/ppt/media/image18.jpeg" ContentType="image/jpeg"/>
  <Override PartName="/ppt/media/image27.png" ContentType="image/png"/>
  <Override PartName="/ppt/media/image25.jpeg" ContentType="image/jpeg"/>
  <Override PartName="/ppt/media/image8.jpeg" ContentType="image/jpeg"/>
  <Override PartName="/ppt/media/image31.jpeg" ContentType="image/jpeg"/>
  <Override PartName="/ppt/media/image6.png" ContentType="image/png"/>
  <Override PartName="/ppt/media/image36.jpeg" ContentType="image/jpeg"/>
  <Override PartName="/ppt/media/image29.png" ContentType="image/png"/>
  <Override PartName="/ppt/media/image10.jpeg" ContentType="image/jpeg"/>
  <Override PartName="/ppt/media/image43.jpeg" ContentType="image/jpeg"/>
  <Override PartName="/ppt/media/image15.jpeg" ContentType="image/jpeg"/>
  <Override PartName="/ppt/media/image48.jpeg" ContentType="image/jpeg"/>
  <Override PartName="/ppt/media/image22.jpeg" ContentType="image/jpeg"/>
  <Override PartName="/ppt/media/image47.png" ContentType="image/png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1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bIns="0" lIns="0" rIns="0" tIns="0" wrap="none"/>
          <a:p>
            <a:r>
              <a:rPr lang="pl-PL"/>
              <a:t>Kliknij, aby edytować format notatek</a:t>
            </a:r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r>
              <a:rPr lang="pl-PL"/>
              <a:t>&lt;główka&gt;</a:t>
            </a:r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pl-PL"/>
              <a:t>&lt;data/godzina&gt;</a:t>
            </a:r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pl-PL"/>
              <a:t>&lt;stopka&gt;</a:t>
            </a:r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1E6B2CF7-0BAB-46BA-9509-140C2D76FDCB}" type="slidenum">
              <a:rPr lang="pl-PL"/>
              <a:t>&lt;numer&gt;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160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fld id="{C5F98311-776D-4747-A291-8E435D464276}" type="slidenum">
              <a:rPr lang="pl-PL" sz="1200">
                <a:solidFill>
                  <a:srgbClr val="000000"/>
                </a:solidFill>
                <a:latin typeface="+mn-lt"/>
                <a:ea typeface="+mn-ea"/>
              </a:rPr>
              <a:t>&lt;numer&gt;</a:t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162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fld id="{7E62D3EE-9152-496E-BED3-9F04DAF644F5}" type="slidenum">
              <a:rPr lang="pl-PL" sz="1200">
                <a:solidFill>
                  <a:srgbClr val="000000"/>
                </a:solidFill>
                <a:latin typeface="+mn-lt"/>
                <a:ea typeface="+mn-ea"/>
              </a:rPr>
              <a:t>&lt;numer&gt;</a:t>
            </a:fld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164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fld id="{05B6554D-5F27-4F91-8225-42F680819B6D}" type="slidenum">
              <a:rPr lang="pl-PL" sz="1200">
                <a:solidFill>
                  <a:srgbClr val="000000"/>
                </a:solidFill>
                <a:latin typeface="+mn-lt"/>
                <a:ea typeface="+mn-ea"/>
              </a:rPr>
              <a:t>&lt;numer&gt;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92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328720" y="3963240"/>
            <a:ext cx="2704680" cy="2158200"/>
          </a:xfrm>
          <a:prstGeom prst="rect">
            <a:avLst/>
          </a:prstGeom>
          <a:ln>
            <a:noFill/>
          </a:ln>
        </p:spPr>
      </p:pic>
      <p:pic>
        <p:nvPicPr>
          <p:cNvPr descr="" id="3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112400" y="3963240"/>
            <a:ext cx="2704680" cy="21582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52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92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7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328720" y="3963240"/>
            <a:ext cx="2704680" cy="2158200"/>
          </a:xfrm>
          <a:prstGeom prst="rect">
            <a:avLst/>
          </a:prstGeom>
          <a:ln>
            <a:noFill/>
          </a:ln>
        </p:spPr>
      </p:pic>
      <p:pic>
        <p:nvPicPr>
          <p:cNvPr descr="" id="77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112400" y="3963240"/>
            <a:ext cx="2704680" cy="21582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52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l-PL" sz="4400">
                <a:solidFill>
                  <a:srgbClr val="000000"/>
                </a:solidFill>
                <a:latin typeface="Calibri"/>
              </a:rPr>
              <a:t>Kliknij, aby edytować format tekstu tytułuKliknij, aby edytować styl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pl-PL" sz="1200">
                <a:solidFill>
                  <a:srgbClr val="8b8b8b"/>
                </a:solidFill>
                <a:latin typeface="Calibri"/>
              </a:rPr>
              <a:t>14-10-6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4557506-C2AD-4B48-AB4F-21ACC2364E5B}" type="slidenum">
              <a:rPr lang="pl-PL" sz="1200">
                <a:solidFill>
                  <a:srgbClr val="8b8b8b"/>
                </a:solidFill>
                <a:latin typeface="Calibri"/>
              </a:rPr>
              <a:t>&lt;numer&gt;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pl-PL"/>
              <a:t>Kliknij, aby edytować format tekstu konspektu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pl-PL"/>
              <a:t>Drugi poziom konspektu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pl-PL"/>
              <a:t>Trzeci poziom konspektu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pl-PL"/>
              <a:t>Czwarty poziom konspektu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pl-PL"/>
              <a:t>Piąty poziom konspektu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pl-PL"/>
              <a:t>Szósty poziom konspektu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pl-PL"/>
              <a:t>Siódmy poziom konspektu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l-PL" sz="4400">
                <a:solidFill>
                  <a:srgbClr val="000000"/>
                </a:solidFill>
                <a:latin typeface="Calibri"/>
              </a:rPr>
              <a:t>Kliknij, aby edytować format tekstu tytułuKliknij, aby edytować styl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25000"/>
              <a:buFont typeface="StarSymbol"/>
              <a:buChar char=""/>
            </a:pPr>
            <a:r>
              <a:rPr lang="pl-PL" sz="3200">
                <a:solidFill>
                  <a:srgbClr val="000000"/>
                </a:solidFill>
                <a:latin typeface="Calibri"/>
              </a:rPr>
              <a:t>Kliknij, aby edytować format tekstu konspektu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pl-PL" sz="3200">
                <a:solidFill>
                  <a:srgbClr val="000000"/>
                </a:solidFill>
                <a:latin typeface="Calibri"/>
              </a:rPr>
              <a:t>Drugi poziom konspektu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pl-PL" sz="3200">
                <a:solidFill>
                  <a:srgbClr val="000000"/>
                </a:solidFill>
                <a:latin typeface="Calibri"/>
              </a:rPr>
              <a:t>Trzeci poziom konspektu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pl-PL" sz="3200">
                <a:solidFill>
                  <a:srgbClr val="000000"/>
                </a:solidFill>
                <a:latin typeface="Calibri"/>
              </a:rPr>
              <a:t>Czwarty poziom konspektu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pl-PL" sz="3200">
                <a:solidFill>
                  <a:srgbClr val="000000"/>
                </a:solidFill>
                <a:latin typeface="Calibri"/>
              </a:rPr>
              <a:t>Piąty poziom konspektu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pl-PL" sz="3200">
                <a:solidFill>
                  <a:srgbClr val="000000"/>
                </a:solidFill>
                <a:latin typeface="Calibri"/>
              </a:rPr>
              <a:t>Szósty poziom konspektu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3200">
                <a:solidFill>
                  <a:srgbClr val="000000"/>
                </a:solidFill>
                <a:latin typeface="Calibri"/>
              </a:rPr>
              <a:t>Siódmy poziom konspektuKliknij, aby edytować style wzorca tekstu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pl-PL" sz="2800">
                <a:solidFill>
                  <a:srgbClr val="000000"/>
                </a:solidFill>
                <a:latin typeface="Calibri"/>
              </a:rPr>
              <a:t>Drugi poziom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pl-PL" sz="2400">
                <a:solidFill>
                  <a:srgbClr val="000000"/>
                </a:solidFill>
                <a:latin typeface="Calibri"/>
              </a:rPr>
              <a:t>Trzeci poziom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pl-PL" sz="2000">
                <a:solidFill>
                  <a:srgbClr val="000000"/>
                </a:solidFill>
                <a:latin typeface="Calibri"/>
              </a:rPr>
              <a:t>Czwarty poziom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pl-PL" sz="2000">
                <a:solidFill>
                  <a:srgbClr val="000000"/>
                </a:solidFill>
                <a:latin typeface="Calibri"/>
              </a:rPr>
              <a:t>Piąty poziom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pl-PL" sz="1200">
                <a:solidFill>
                  <a:srgbClr val="8b8b8b"/>
                </a:solidFill>
                <a:latin typeface="Calibri"/>
              </a:rPr>
              <a:t>14-10-6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0DB8DE9-D7B7-426E-A2EC-E36B86C0A28A}" type="slidenum">
              <a:rPr lang="pl-PL" sz="1200">
                <a:solidFill>
                  <a:srgbClr val="8b8b8b"/>
                </a:solidFill>
                <a:latin typeface="Calibri"/>
              </a:rPr>
              <a:t>&lt;numer&gt;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3" name="Picture 2"/>
          <p:cNvPicPr/>
          <p:nvPr/>
        </p:nvPicPr>
        <p:blipFill>
          <a:blip r:embed="rId1"/>
          <a:srcRect b="35021" l="0" r="0" t="0"/>
          <a:stretch>
            <a:fillRect/>
          </a:stretch>
        </p:blipFill>
        <p:spPr>
          <a:xfrm>
            <a:off x="170280" y="1628640"/>
            <a:ext cx="8721720" cy="432000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  <p:sp>
        <p:nvSpPr>
          <p:cNvPr id="84" name="TextShape 1"/>
          <p:cNvSpPr txBox="1"/>
          <p:nvPr/>
        </p:nvSpPr>
        <p:spPr>
          <a:xfrm>
            <a:off x="31320" y="2997000"/>
            <a:ext cx="9143640" cy="20880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000">
                <a:solidFill>
                  <a:srgbClr val="000000"/>
                </a:solidFill>
                <a:latin typeface="Arial"/>
              </a:rPr>
              <a:t>Музеї Жестів</a:t>
            </a:r>
            <a:r>
              <a:rPr b="1" lang="pl-PL" sz="4000">
                <a:solidFill>
                  <a:srgbClr val="000000"/>
                </a:solidFill>
                <a:latin typeface="Calibri"/>
              </a:rPr>
              <a:t> – </a:t>
            </a:r>
            <a:r>
              <a:rPr b="1" lang="pl-PL" sz="4000">
                <a:solidFill>
                  <a:srgbClr val="000000"/>
                </a:solidFill>
                <a:latin typeface="Calibri"/>
              </a:rPr>
              <a:t>
</a:t>
            </a:r>
            <a:r>
              <a:rPr b="1" lang="pl-PL" sz="4000">
                <a:solidFill>
                  <a:srgbClr val="000000"/>
                </a:solidFill>
                <a:latin typeface="Arial"/>
              </a:rPr>
              <a:t>музеї</a:t>
            </a:r>
            <a:r>
              <a:rPr b="1" lang="pl-PL" sz="4000">
                <a:solidFill>
                  <a:srgbClr val="000000"/>
                </a:solidFill>
                <a:latin typeface="Calibri"/>
              </a:rPr>
              <a:t> </a:t>
            </a:r>
            <a:r>
              <a:rPr b="1" lang="pl-PL" sz="4000">
                <a:solidFill>
                  <a:srgbClr val="000000"/>
                </a:solidFill>
                <a:latin typeface="Arial"/>
              </a:rPr>
              <a:t>доступні для глухих</a:t>
            </a:r>
            <a:r>
              <a:rPr b="1" lang="pl-PL" sz="3900">
                <a:solidFill>
                  <a:srgbClr val="000000"/>
                </a:solidFill>
                <a:latin typeface="Calibri"/>
              </a:rPr>
              <a:t>
</a:t>
            </a:r>
            <a:r>
              <a:rPr b="1" lang="pl-PL" sz="3900">
                <a:solidFill>
                  <a:srgbClr val="000000"/>
                </a:solidFill>
                <a:latin typeface="Calibri"/>
              </a:rPr>
              <a:t>
</a:t>
            </a:r>
            <a:r>
              <a:rPr b="1" lang="pl-PL" sz="3900">
                <a:solidFill>
                  <a:srgbClr val="000000"/>
                </a:solidFill>
                <a:latin typeface="Calibri"/>
              </a:rPr>
              <a:t>
</a:t>
            </a:r>
            <a:r>
              <a:rPr b="1" lang="pl-PL" sz="3900">
                <a:solidFill>
                  <a:srgbClr val="000000"/>
                </a:solidFill>
                <a:latin typeface="Calibri"/>
              </a:rPr>
              <a:t>
</a:t>
            </a:r>
            <a:r>
              <a:rPr b="1" lang="pl-PL" sz="3900">
                <a:solidFill>
                  <a:srgbClr val="000000"/>
                </a:solidFill>
                <a:latin typeface="Calibri"/>
              </a:rPr>
              <a:t>
</a:t>
            </a:r>
            <a:r>
              <a:rPr b="1" lang="pl-PL" sz="3900">
                <a:solidFill>
                  <a:srgbClr val="000000"/>
                </a:solidFill>
                <a:latin typeface="Calibri"/>
              </a:rPr>
              <a:t>
</a:t>
            </a:r>
            <a:r>
              <a:rPr b="1" lang="pl-PL" sz="3900">
                <a:solidFill>
                  <a:srgbClr val="000000"/>
                </a:solidFill>
                <a:latin typeface="Calibri"/>
              </a:rPr>
              <a:t>
</a:t>
            </a:r>
            <a:r>
              <a:rPr b="1" lang="pl-PL" sz="4000">
                <a:solidFill>
                  <a:srgbClr val="000000"/>
                </a:solidFill>
                <a:latin typeface="Arial"/>
              </a:rPr>
              <a:t>Музей Палацу Короля Яна </a:t>
            </a:r>
            <a:r>
              <a:rPr b="1" lang="pl-PL" sz="4000">
                <a:solidFill>
                  <a:srgbClr val="000000"/>
                </a:solidFill>
                <a:latin typeface="Calibri"/>
              </a:rPr>
              <a:t>III </a:t>
            </a:r>
            <a:r>
              <a:rPr b="1" lang="pl-PL" sz="4000">
                <a:solidFill>
                  <a:srgbClr val="000000"/>
                </a:solidFill>
                <a:latin typeface="Arial"/>
              </a:rPr>
              <a:t>у</a:t>
            </a:r>
            <a:r>
              <a:rPr b="1" lang="pl-PL" sz="4000">
                <a:solidFill>
                  <a:srgbClr val="000000"/>
                </a:solidFill>
                <a:latin typeface="Calibri"/>
              </a:rPr>
              <a:t> </a:t>
            </a:r>
            <a:r>
              <a:rPr b="1" lang="pl-PL" sz="4000">
                <a:solidFill>
                  <a:srgbClr val="000000"/>
                </a:solidFill>
                <a:latin typeface="Arial"/>
              </a:rPr>
              <a:t>Вілянові</a:t>
            </a:r>
            <a:endParaRPr/>
          </a:p>
        </p:txBody>
      </p:sp>
      <p:pic>
        <p:nvPicPr>
          <p:cNvPr descr="" id="85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155480" y="184680"/>
            <a:ext cx="825480" cy="108360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9" name="Picture 7"/>
          <p:cNvPicPr/>
          <p:nvPr/>
        </p:nvPicPr>
        <p:blipFill>
          <a:blip r:embed="rId1"/>
          <a:srcRect b="0" l="184699" r="243923" t="247115"/>
          <a:stretch>
            <a:fillRect/>
          </a:stretch>
        </p:blipFill>
        <p:spPr>
          <a:xfrm>
            <a:off x="611640" y="2205000"/>
            <a:ext cx="4203360" cy="2423520"/>
          </a:xfrm>
          <a:prstGeom prst="rect">
            <a:avLst/>
          </a:prstGeom>
          <a:ln w="28440">
            <a:solidFill>
              <a:srgbClr val="c00000"/>
            </a:solidFill>
            <a:miter/>
          </a:ln>
        </p:spPr>
      </p:pic>
      <p:sp>
        <p:nvSpPr>
          <p:cNvPr id="110" name="CustomShape 1"/>
          <p:cNvSpPr/>
          <p:nvPr/>
        </p:nvSpPr>
        <p:spPr>
          <a:xfrm>
            <a:off x="551160" y="1484640"/>
            <a:ext cx="2719800" cy="5778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pl-PL" sz="3200">
                <a:solidFill>
                  <a:srgbClr val="000000"/>
                </a:solidFill>
                <a:latin typeface="Arial"/>
              </a:rPr>
              <a:t>“</a:t>
            </a:r>
            <a:r>
              <a:rPr b="1" lang="pl-PL" sz="3200">
                <a:solidFill>
                  <a:srgbClr val="000000"/>
                </a:solidFill>
                <a:latin typeface="Arial"/>
              </a:rPr>
              <a:t>Цікавинки”</a:t>
            </a:r>
            <a:r>
              <a:rPr b="1" lang="pl-PL" sz="3200">
                <a:solidFill>
                  <a:srgbClr val="000000"/>
                </a:solidFill>
                <a:latin typeface="Calibri"/>
              </a:rPr>
              <a:t> </a:t>
            </a:r>
            <a:endParaRPr/>
          </a:p>
        </p:txBody>
      </p:sp>
      <p:pic>
        <p:nvPicPr>
          <p:cNvPr descr="" id="111" name="Picture 4"/>
          <p:cNvPicPr/>
          <p:nvPr/>
        </p:nvPicPr>
        <p:blipFill>
          <a:blip r:embed="rId2"/>
          <a:srcRect b="0" l="5099" r="5323" t="3186"/>
          <a:stretch>
            <a:fillRect/>
          </a:stretch>
        </p:blipFill>
        <p:spPr>
          <a:xfrm>
            <a:off x="4716000" y="3789000"/>
            <a:ext cx="4176000" cy="2405160"/>
          </a:xfrm>
          <a:prstGeom prst="rect">
            <a:avLst/>
          </a:prstGeom>
          <a:ln w="28440">
            <a:solidFill>
              <a:srgbClr val="c00000"/>
            </a:solidFill>
            <a:miter/>
          </a:ln>
        </p:spPr>
      </p:pic>
      <p:pic>
        <p:nvPicPr>
          <p:cNvPr descr="" id="112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155480" y="188640"/>
            <a:ext cx="825480" cy="108360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3" name="Picture 2"/>
          <p:cNvPicPr/>
          <p:nvPr/>
        </p:nvPicPr>
        <p:blipFill>
          <a:blip r:embed="rId1"/>
          <a:srcRect b="0" l="4857" r="4897" t="6105"/>
          <a:stretch>
            <a:fillRect/>
          </a:stretch>
        </p:blipFill>
        <p:spPr>
          <a:xfrm>
            <a:off x="744480" y="2493000"/>
            <a:ext cx="4046400" cy="2243520"/>
          </a:xfrm>
          <a:prstGeom prst="rect">
            <a:avLst/>
          </a:prstGeom>
          <a:ln w="28440">
            <a:solidFill>
              <a:srgbClr val="c00000"/>
            </a:solidFill>
            <a:miter/>
          </a:ln>
        </p:spPr>
      </p:pic>
      <p:pic>
        <p:nvPicPr>
          <p:cNvPr descr="" id="114" name="Picture 5"/>
          <p:cNvPicPr/>
          <p:nvPr/>
        </p:nvPicPr>
        <p:blipFill>
          <a:blip r:embed="rId2"/>
          <a:srcRect b="0" l="266691" r="167862" t="95192"/>
          <a:stretch>
            <a:fillRect/>
          </a:stretch>
        </p:blipFill>
        <p:spPr>
          <a:xfrm>
            <a:off x="4644000" y="3717000"/>
            <a:ext cx="4032000" cy="2478600"/>
          </a:xfrm>
          <a:prstGeom prst="rect">
            <a:avLst/>
          </a:prstGeom>
          <a:ln w="28440">
            <a:solidFill>
              <a:srgbClr val="c00000"/>
            </a:solidFill>
            <a:miter/>
          </a:ln>
        </p:spPr>
      </p:pic>
      <p:sp>
        <p:nvSpPr>
          <p:cNvPr id="115" name="CustomShape 1"/>
          <p:cNvSpPr/>
          <p:nvPr/>
        </p:nvSpPr>
        <p:spPr>
          <a:xfrm>
            <a:off x="467640" y="1475640"/>
            <a:ext cx="8424720" cy="10040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l-PL" sz="3000">
                <a:solidFill>
                  <a:srgbClr val="000000"/>
                </a:solidFill>
                <a:latin typeface="Arial"/>
              </a:rPr>
              <a:t>Запрошення на події, які перекладаються на польську мову жестів</a:t>
            </a:r>
            <a:endParaRPr/>
          </a:p>
        </p:txBody>
      </p:sp>
      <p:pic>
        <p:nvPicPr>
          <p:cNvPr descr="" id="11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155480" y="188640"/>
            <a:ext cx="825480" cy="108360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179640" y="1600200"/>
            <a:ext cx="871272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pl-PL" sz="3200">
                <a:solidFill>
                  <a:srgbClr val="000000"/>
                </a:solidFill>
                <a:latin typeface="Arial"/>
              </a:rPr>
              <a:t>ТРЕНІНГИ ДЛЯ ПРАЦІВНИКІВ</a:t>
            </a:r>
            <a:r>
              <a:rPr b="1" lang="pl-PL" sz="3200">
                <a:solidFill>
                  <a:srgbClr val="000000"/>
                </a:solidFill>
                <a:latin typeface="Calibri"/>
              </a:rPr>
              <a:t>: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2800">
                <a:solidFill>
                  <a:srgbClr val="000000"/>
                </a:solidFill>
                <a:latin typeface="Arial"/>
              </a:rPr>
              <a:t>Лектори/едукатори</a:t>
            </a:r>
            <a:r>
              <a:rPr lang="pl-PL" sz="2800">
                <a:solidFill>
                  <a:srgbClr val="000000"/>
                </a:solidFill>
                <a:latin typeface="Calibri"/>
              </a:rPr>
              <a:t>,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2800">
                <a:solidFill>
                  <a:srgbClr val="000000"/>
                </a:solidFill>
                <a:latin typeface="Arial"/>
              </a:rPr>
              <a:t>Працівники першого контакту</a:t>
            </a:r>
            <a:r>
              <a:rPr lang="pl-PL" sz="280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800">
                <a:solidFill>
                  <a:srgbClr val="000000"/>
                </a:solidFill>
                <a:latin typeface="Calibri"/>
              </a:rPr>
              <a:t>
</a:t>
            </a:r>
            <a:r>
              <a:rPr lang="pl-PL" sz="2800">
                <a:solidFill>
                  <a:srgbClr val="000000"/>
                </a:solidFill>
                <a:latin typeface="Calibri"/>
              </a:rPr>
              <a:t>(</a:t>
            </a:r>
            <a:r>
              <a:rPr lang="pl-PL" sz="2800">
                <a:solidFill>
                  <a:srgbClr val="000000"/>
                </a:solidFill>
                <a:latin typeface="Arial"/>
              </a:rPr>
              <a:t>зокрема,</a:t>
            </a:r>
            <a:r>
              <a:rPr lang="pl-PL" sz="280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800">
                <a:solidFill>
                  <a:srgbClr val="000000"/>
                </a:solidFill>
                <a:latin typeface="Arial"/>
              </a:rPr>
              <a:t>працівники експозиції</a:t>
            </a:r>
            <a:r>
              <a:rPr lang="pl-PL" sz="2800">
                <a:solidFill>
                  <a:srgbClr val="000000"/>
                </a:solidFill>
                <a:latin typeface="Calibri"/>
              </a:rPr>
              <a:t>, </a:t>
            </a:r>
            <a:r>
              <a:rPr lang="pl-PL" sz="2800">
                <a:solidFill>
                  <a:srgbClr val="000000"/>
                </a:solidFill>
                <a:latin typeface="Arial"/>
              </a:rPr>
              <a:t>кас,</a:t>
            </a:r>
            <a:r>
              <a:rPr lang="pl-PL" sz="280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800">
                <a:solidFill>
                  <a:srgbClr val="000000"/>
                </a:solidFill>
                <a:latin typeface="Arial"/>
              </a:rPr>
              <a:t>охорони</a:t>
            </a:r>
            <a:r>
              <a:rPr lang="pl-PL" sz="2800">
                <a:solidFill>
                  <a:srgbClr val="000000"/>
                </a:solidFill>
                <a:latin typeface="Calibri"/>
              </a:rPr>
              <a:t>)</a:t>
            </a:r>
            <a:endParaRPr/>
          </a:p>
        </p:txBody>
      </p:sp>
      <p:pic>
        <p:nvPicPr>
          <p:cNvPr descr="" id="11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155480" y="188640"/>
            <a:ext cx="825480" cy="1083600"/>
          </a:xfrm>
          <a:prstGeom prst="rect">
            <a:avLst/>
          </a:prstGeom>
          <a:ln>
            <a:noFill/>
          </a:ln>
        </p:spPr>
      </p:pic>
      <p:pic>
        <p:nvPicPr>
          <p:cNvPr descr="" id="119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980960" y="3690000"/>
            <a:ext cx="3119040" cy="233928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  <p:pic>
        <p:nvPicPr>
          <p:cNvPr descr="" id="120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899640" y="3672000"/>
            <a:ext cx="3143160" cy="235728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</p:spTree>
  </p:cSld>
  <p:timing>
    <p:tnLst>
      <p:par>
        <p:cTn dur="indefinite" id="1" nodeType="tmRoot" restart="never">
          <p:childTnLst>
            <p:seq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dur="500" fill="hold" id="7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500" fill="hold" id="8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26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dur="500" fill="hold" id="13"/>
                                        <p:tgtEl>
                                          <p:spTgt spid="117">
                                            <p:txEl>
                                              <p:pRg end="26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500" fill="hold" id="14"/>
                                        <p:tgtEl>
                                          <p:spTgt spid="117">
                                            <p:txEl>
                                              <p:pRg end="26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45" st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dur="500" fill="hold" id="19"/>
                                        <p:tgtEl>
                                          <p:spTgt spid="117">
                                            <p:txEl>
                                              <p:pRg end="45" st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500" fill="hold" id="20"/>
                                        <p:tgtEl>
                                          <p:spTgt spid="117">
                                            <p:txEl>
                                              <p:pRg end="45" st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121" st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dur="500" fill="hold" id="25"/>
                                        <p:tgtEl>
                                          <p:spTgt spid="117">
                                            <p:txEl>
                                              <p:pRg end="121" st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500" fill="hold" id="26"/>
                                        <p:tgtEl>
                                          <p:spTgt spid="117">
                                            <p:txEl>
                                              <p:pRg end="121" st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457200" y="1412640"/>
            <a:ext cx="8229240" cy="478080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b="1" lang="pl-PL" sz="3200">
                <a:solidFill>
                  <a:srgbClr val="000000"/>
                </a:solidFill>
                <a:latin typeface="Arial"/>
              </a:rPr>
              <a:t>Анкета</a:t>
            </a:r>
            <a:r>
              <a:rPr b="1" lang="pl-PL" sz="32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3000">
                <a:solidFill>
                  <a:srgbClr val="000000"/>
                </a:solidFill>
                <a:latin typeface="Arial"/>
              </a:rPr>
              <a:t>Школи, які працюють з людьми, дітьми і молоддю з вадами слуху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,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300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3000">
                <a:solidFill>
                  <a:srgbClr val="000000"/>
                </a:solidFill>
                <a:latin typeface="Arial"/>
              </a:rPr>
              <a:t>Центри і фонди, що займаються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3000">
                <a:solidFill>
                  <a:srgbClr val="000000"/>
                </a:solidFill>
                <a:latin typeface="Arial"/>
              </a:rPr>
              <a:t>людьми з вадами слуху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.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2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155480" y="184680"/>
            <a:ext cx="825480" cy="108360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3" name="Obraz 1"/>
          <p:cNvPicPr/>
          <p:nvPr/>
        </p:nvPicPr>
        <p:blipFill>
          <a:blip r:embed="rId1"/>
          <a:stretch>
            <a:fillRect/>
          </a:stretch>
        </p:blipFill>
        <p:spPr>
          <a:xfrm>
            <a:off x="353520" y="2493000"/>
            <a:ext cx="3864240" cy="266400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  <p:pic>
        <p:nvPicPr>
          <p:cNvPr descr="" id="124" name="Obraz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26640" y="2493000"/>
            <a:ext cx="3982320" cy="266400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  <p:sp>
        <p:nvSpPr>
          <p:cNvPr id="125" name="CustomShape 1"/>
          <p:cNvSpPr/>
          <p:nvPr/>
        </p:nvSpPr>
        <p:spPr>
          <a:xfrm>
            <a:off x="296640" y="5508360"/>
            <a:ext cx="8212680" cy="5778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pl-PL" sz="3200">
                <a:solidFill>
                  <a:srgbClr val="000000"/>
                </a:solidFill>
                <a:latin typeface="Arial"/>
              </a:rPr>
              <a:t>МАЙСТЕР-КЛАСИ ПАНТОМІМИ</a:t>
            </a:r>
            <a:endParaRPr/>
          </a:p>
        </p:txBody>
      </p:sp>
      <p:pic>
        <p:nvPicPr>
          <p:cNvPr descr="" id="12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155480" y="188640"/>
            <a:ext cx="825480" cy="1083600"/>
          </a:xfrm>
          <a:prstGeom prst="rect">
            <a:avLst/>
          </a:prstGeom>
          <a:ln>
            <a:noFill/>
          </a:ln>
        </p:spPr>
      </p:pic>
      <p:sp>
        <p:nvSpPr>
          <p:cNvPr id="127" name="CustomShape 2"/>
          <p:cNvSpPr/>
          <p:nvPr/>
        </p:nvSpPr>
        <p:spPr>
          <a:xfrm>
            <a:off x="179640" y="1293480"/>
            <a:ext cx="8964000" cy="10047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pl-PL">
                <a:solidFill>
                  <a:srgbClr val="000000"/>
                </a:solidFill>
                <a:latin typeface="Arial"/>
              </a:rPr>
              <a:t>Навчально-культурна пропозиція, що перекладаються польську мову жестів – </a:t>
            </a:r>
            <a:r>
              <a:rPr lang="pl-PL">
                <a:solidFill>
                  <a:srgbClr val="000000"/>
                </a:solidFill>
                <a:latin typeface="Arial"/>
              </a:rPr>
              <a:t>
</a:t>
            </a:r>
            <a:r>
              <a:rPr lang="pl-PL">
                <a:solidFill>
                  <a:srgbClr val="000000"/>
                </a:solidFill>
                <a:latin typeface="Arial"/>
              </a:rPr>
              <a:t>Для індивідуальних відвідувачів</a:t>
            </a:r>
            <a:endParaRPr/>
          </a:p>
          <a:p>
            <a:pPr>
              <a:lnSpc>
                <a:spcPct val="100000"/>
              </a:lnSpc>
            </a:pPr>
            <a:r>
              <a:rPr lang="pl-PL" sz="2400">
                <a:solidFill>
                  <a:srgbClr val="000000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128" name="CustomShape 3"/>
          <p:cNvSpPr/>
          <p:nvPr/>
        </p:nvSpPr>
        <p:spPr>
          <a:xfrm>
            <a:off x="311760" y="5157360"/>
            <a:ext cx="1491480" cy="3034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pl-PL" sz="1400">
                <a:solidFill>
                  <a:srgbClr val="000000"/>
                </a:solidFill>
                <a:latin typeface="Arial"/>
              </a:rPr>
              <a:t>Фот</a:t>
            </a:r>
            <a:r>
              <a:rPr lang="pl-PL" sz="1400">
                <a:solidFill>
                  <a:srgbClr val="000000"/>
                </a:solidFill>
                <a:latin typeface="Calibri"/>
              </a:rPr>
              <a:t>. M. </a:t>
            </a:r>
            <a:r>
              <a:rPr lang="pl-PL" sz="1400">
                <a:solidFill>
                  <a:srgbClr val="000000"/>
                </a:solidFill>
                <a:latin typeface="Arial"/>
              </a:rPr>
              <a:t>Клімовіч</a:t>
            </a:r>
            <a:endParaRPr/>
          </a:p>
        </p:txBody>
      </p:sp>
    </p:spTree>
  </p:cSld>
  <p:timing>
    <p:tnLst>
      <p:par>
        <p:cTn dur="indefinite" id="27" nodeType="tmRoot" restart="never">
          <p:childTnLst>
            <p:seq>
              <p:cTn dur="indefinite" id="28" nodeType="mainSeq">
                <p:childTnLst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id="3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dur="500" fill="hold" id="33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500" fill="hold" id="34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35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dur="500" fill="hold" id="37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500" fill="hold" id="38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107640" y="1600200"/>
            <a:ext cx="892872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30" name="Obraz 3"/>
          <p:cNvPicPr/>
          <p:nvPr/>
        </p:nvPicPr>
        <p:blipFill>
          <a:blip r:embed="rId1"/>
          <a:stretch>
            <a:fillRect/>
          </a:stretch>
        </p:blipFill>
        <p:spPr>
          <a:xfrm>
            <a:off x="2591280" y="2393640"/>
            <a:ext cx="4068720" cy="305136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  <p:pic>
        <p:nvPicPr>
          <p:cNvPr descr="" id="131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155480" y="184680"/>
            <a:ext cx="825480" cy="1083600"/>
          </a:xfrm>
          <a:prstGeom prst="rect">
            <a:avLst/>
          </a:prstGeom>
          <a:ln>
            <a:noFill/>
          </a:ln>
        </p:spPr>
      </p:pic>
      <p:sp>
        <p:nvSpPr>
          <p:cNvPr id="132" name="CustomShape 2"/>
          <p:cNvSpPr/>
          <p:nvPr/>
        </p:nvSpPr>
        <p:spPr>
          <a:xfrm>
            <a:off x="179640" y="5529600"/>
            <a:ext cx="8784720" cy="10040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pl-PL" sz="3000">
                <a:solidFill>
                  <a:srgbClr val="000000"/>
                </a:solidFill>
                <a:latin typeface="Arial"/>
              </a:rPr>
              <a:t>ТЕМАТИЧНІ ПРОГУЛЯНКИ ПО ПОСТІЙНІЙ ЕКСПОЗИЦІЇ І ПО ТИМЧАСОВИХ ВИСТАВКАХ</a:t>
            </a:r>
            <a:endParaRPr/>
          </a:p>
        </p:txBody>
      </p:sp>
      <p:sp>
        <p:nvSpPr>
          <p:cNvPr id="133" name="CustomShape 3"/>
          <p:cNvSpPr/>
          <p:nvPr/>
        </p:nvSpPr>
        <p:spPr>
          <a:xfrm>
            <a:off x="179640" y="1364400"/>
            <a:ext cx="8964000" cy="9439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pl-PL">
                <a:solidFill>
                  <a:srgbClr val="000000"/>
                </a:solidFill>
                <a:latin typeface="Arial"/>
              </a:rPr>
              <a:t>Навчально-культурна пропозиція, що перекладаються польську мову жестів – </a:t>
            </a:r>
            <a:r>
              <a:rPr lang="pl-PL">
                <a:solidFill>
                  <a:srgbClr val="000000"/>
                </a:solidFill>
                <a:latin typeface="Arial"/>
              </a:rPr>
              <a:t>
</a:t>
            </a:r>
            <a:r>
              <a:rPr lang="pl-PL">
                <a:solidFill>
                  <a:srgbClr val="000000"/>
                </a:solidFill>
                <a:latin typeface="Arial"/>
              </a:rPr>
              <a:t>Для індивідуальних відвідувачів</a:t>
            </a:r>
            <a:endParaRPr/>
          </a:p>
          <a:p>
            <a:pPr>
              <a:lnSpc>
                <a:spcPct val="100000"/>
              </a:lnSpc>
            </a:pPr>
            <a:r>
              <a:rPr lang="pl-PL" sz="2000">
                <a:solidFill>
                  <a:srgbClr val="000000"/>
                </a:solidFill>
                <a:latin typeface="Calibri"/>
              </a:rPr>
              <a:t> </a:t>
            </a:r>
            <a:endParaRPr/>
          </a:p>
        </p:txBody>
      </p:sp>
    </p:spTree>
  </p:cSld>
  <p:timing>
    <p:tnLst>
      <p:par>
        <p:cTn dur="indefinite" id="39" nodeType="tmRoot" restart="never">
          <p:childTnLst>
            <p:seq>
              <p:cTn dur="indefinite" id="40" nodeType="mainSeq">
                <p:childTnLst>
                  <p:par>
                    <p:cTn fill="hold" id="41">
                      <p:stCondLst>
                        <p:cond delay="indefinite"/>
                      </p:stCondLst>
                      <p:childTnLst>
                        <p:par>
                          <p:cTn fill="hold" id="42">
                            <p:stCondLst>
                              <p:cond delay="0"/>
                            </p:stCondLst>
                            <p:childTnLst>
                              <p:par>
                                <p:cTn fill="hold" id="4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dur="500" fill="hold" id="45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500" fill="hold" id="46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457200" y="1600200"/>
            <a:ext cx="8229240" cy="47088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pl-PL" sz="2400">
                <a:solidFill>
                  <a:srgbClr val="000000"/>
                </a:solidFill>
                <a:latin typeface="Arial"/>
              </a:rPr>
              <a:t>
</a:t>
            </a:r>
            <a:r>
              <a:rPr b="1" lang="pl-PL" sz="3500">
                <a:solidFill>
                  <a:srgbClr val="000000"/>
                </a:solidFill>
                <a:latin typeface="Arial"/>
              </a:rPr>
              <a:t>ТЕМАТИЧНІ ПРОГУЛЯНКИ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35" name="Picture 2"/>
          <p:cNvPicPr/>
          <p:nvPr/>
        </p:nvPicPr>
        <p:blipFill>
          <a:blip r:embed="rId1"/>
          <a:srcRect b="8771" l="4931" r="3207" t="0"/>
          <a:stretch>
            <a:fillRect/>
          </a:stretch>
        </p:blipFill>
        <p:spPr>
          <a:xfrm>
            <a:off x="323640" y="2256840"/>
            <a:ext cx="3990600" cy="297216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  <p:pic>
        <p:nvPicPr>
          <p:cNvPr descr="" id="136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716000" y="2223360"/>
            <a:ext cx="3888000" cy="300528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  <p:pic>
        <p:nvPicPr>
          <p:cNvPr descr="" id="13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155480" y="188640"/>
            <a:ext cx="825480" cy="108360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179640" y="1293480"/>
            <a:ext cx="8964000" cy="10047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pl-PL">
                <a:solidFill>
                  <a:srgbClr val="000000"/>
                </a:solidFill>
                <a:latin typeface="Arial"/>
              </a:rPr>
              <a:t>Навчально-культурна пропозиція, що перекладаються польську мову жестів – </a:t>
            </a:r>
            <a:r>
              <a:rPr lang="pl-PL">
                <a:solidFill>
                  <a:srgbClr val="000000"/>
                </a:solidFill>
                <a:latin typeface="Arial"/>
              </a:rPr>
              <a:t>
</a:t>
            </a:r>
            <a:r>
              <a:rPr lang="pl-PL">
                <a:solidFill>
                  <a:srgbClr val="000000"/>
                </a:solidFill>
                <a:latin typeface="Arial"/>
              </a:rPr>
              <a:t>Для індивідуальних відвідувачів</a:t>
            </a:r>
            <a:endParaRPr/>
          </a:p>
          <a:p>
            <a:pPr>
              <a:lnSpc>
                <a:spcPct val="100000"/>
              </a:lnSpc>
            </a:pPr>
            <a:r>
              <a:rPr lang="pl-PL" sz="2400">
                <a:solidFill>
                  <a:srgbClr val="000000"/>
                </a:solidFill>
                <a:latin typeface="Calibri"/>
              </a:rPr>
              <a:t> 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179640" y="1268640"/>
            <a:ext cx="8784720" cy="48963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pl-PL" sz="4100">
                <a:solidFill>
                  <a:srgbClr val="000000"/>
                </a:solidFill>
                <a:latin typeface="Arial"/>
              </a:rPr>
              <a:t>Заходи під відкритим небом </a:t>
            </a:r>
            <a:r>
              <a:rPr b="1" lang="pl-PL" sz="4100">
                <a:solidFill>
                  <a:srgbClr val="000000"/>
                </a:solidFill>
                <a:latin typeface="Arial"/>
              </a:rPr>
              <a:t>
</a:t>
            </a:r>
            <a:r>
              <a:rPr b="1" lang="pl-PL" sz="4100">
                <a:solidFill>
                  <a:srgbClr val="000000"/>
                </a:solidFill>
                <a:latin typeface="Arial"/>
              </a:rPr>
              <a:t>і тематичні заходи</a:t>
            </a:r>
            <a:r>
              <a:rPr b="1" lang="pl-PL" sz="31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3900">
                <a:solidFill>
                  <a:srgbClr val="000000"/>
                </a:solidFill>
                <a:latin typeface="Arial"/>
              </a:rPr>
              <a:t>Варшавський тиждень </a:t>
            </a:r>
            <a:r>
              <a:rPr lang="pl-PL" sz="3900">
                <a:solidFill>
                  <a:srgbClr val="000000"/>
                </a:solidFill>
                <a:latin typeface="Arial"/>
              </a:rPr>
              <a:t>
</a:t>
            </a:r>
            <a:r>
              <a:rPr lang="pl-PL" sz="3900">
                <a:solidFill>
                  <a:srgbClr val="000000"/>
                </a:solidFill>
                <a:latin typeface="Arial"/>
              </a:rPr>
              <a:t>культури без бар'єрів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3900">
                <a:solidFill>
                  <a:srgbClr val="000000"/>
                </a:solidFill>
                <a:latin typeface="Arial"/>
              </a:rPr>
              <a:t>ДЕНЬ людей з особливими </a:t>
            </a:r>
            <a:r>
              <a:rPr lang="pl-PL" sz="3900">
                <a:solidFill>
                  <a:srgbClr val="000000"/>
                </a:solidFill>
                <a:latin typeface="Arial"/>
              </a:rPr>
              <a:t>
</a:t>
            </a:r>
            <a:r>
              <a:rPr lang="pl-PL" sz="3900">
                <a:solidFill>
                  <a:srgbClr val="000000"/>
                </a:solidFill>
                <a:latin typeface="Arial"/>
              </a:rPr>
              <a:t>потребами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3900">
                <a:solidFill>
                  <a:srgbClr val="000000"/>
                </a:solidFill>
                <a:latin typeface="Arial"/>
              </a:rPr>
              <a:t>Ніч музеїв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3900">
                <a:solidFill>
                  <a:srgbClr val="000000"/>
                </a:solidFill>
                <a:latin typeface="Arial"/>
              </a:rPr>
              <a:t>Майстер-класи з каліграфії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3900">
                <a:solidFill>
                  <a:srgbClr val="000000"/>
                </a:solidFill>
                <a:latin typeface="Arial"/>
              </a:rPr>
              <a:t>Привітання осені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3900">
                <a:solidFill>
                  <a:srgbClr val="000000"/>
                </a:solidFill>
                <a:latin typeface="Arial"/>
              </a:rPr>
              <a:t>Театральні вистави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4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155480" y="112680"/>
            <a:ext cx="825480" cy="1083600"/>
          </a:xfrm>
          <a:prstGeom prst="rect">
            <a:avLst/>
          </a:prstGeom>
          <a:ln>
            <a:noFill/>
          </a:ln>
        </p:spPr>
      </p:pic>
      <p:pic>
        <p:nvPicPr>
          <p:cNvPr descr="" id="141" name="Obraz 7"/>
          <p:cNvPicPr/>
          <p:nvPr/>
        </p:nvPicPr>
        <p:blipFill>
          <a:blip r:embed="rId2"/>
          <a:stretch>
            <a:fillRect/>
          </a:stretch>
        </p:blipFill>
        <p:spPr>
          <a:xfrm>
            <a:off x="6084000" y="2565000"/>
            <a:ext cx="2520000" cy="335988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  <p:sp>
        <p:nvSpPr>
          <p:cNvPr id="142" name="CustomShape 2"/>
          <p:cNvSpPr/>
          <p:nvPr/>
        </p:nvSpPr>
        <p:spPr>
          <a:xfrm>
            <a:off x="179640" y="1199520"/>
            <a:ext cx="8964000" cy="10047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pl-PL">
                <a:solidFill>
                  <a:srgbClr val="000000"/>
                </a:solidFill>
                <a:latin typeface="Arial"/>
              </a:rPr>
              <a:t>Навчально-культурна пропозиція, що перекладаються польську мову жестів – </a:t>
            </a:r>
            <a:r>
              <a:rPr lang="pl-PL">
                <a:solidFill>
                  <a:srgbClr val="000000"/>
                </a:solidFill>
                <a:latin typeface="Arial"/>
              </a:rPr>
              <a:t>
</a:t>
            </a:r>
            <a:r>
              <a:rPr lang="pl-PL">
                <a:solidFill>
                  <a:srgbClr val="000000"/>
                </a:solidFill>
                <a:latin typeface="Arial"/>
              </a:rPr>
              <a:t>Для індивідуальних відвідувачів</a:t>
            </a:r>
            <a:endParaRPr/>
          </a:p>
          <a:p>
            <a:pPr>
              <a:lnSpc>
                <a:spcPct val="100000"/>
              </a:lnSpc>
            </a:pPr>
            <a:r>
              <a:rPr lang="pl-PL" sz="2400">
                <a:solidFill>
                  <a:srgbClr val="000000"/>
                </a:solidFill>
                <a:latin typeface="Calibri"/>
              </a:rPr>
              <a:t> </a:t>
            </a: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251640" y="1556640"/>
            <a:ext cx="871272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pl-PL" sz="3200">
                <a:solidFill>
                  <a:srgbClr val="000000"/>
                </a:solidFill>
                <a:latin typeface="Arial"/>
              </a:rPr>
              <a:t>
</a:t>
            </a:r>
            <a:r>
              <a:rPr b="1" lang="pl-PL" sz="3200">
                <a:solidFill>
                  <a:srgbClr val="000000"/>
                </a:solidFill>
                <a:latin typeface="Arial"/>
              </a:rPr>
              <a:t>ПРОПОЗИЦІЯ ДЛЯ ГРУП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: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3000">
                <a:solidFill>
                  <a:srgbClr val="000000"/>
                </a:solidFill>
                <a:latin typeface="Arial"/>
              </a:rPr>
              <a:t>Для початкових шкіл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 – </a:t>
            </a:r>
            <a:r>
              <a:rPr lang="pl-PL" sz="3000">
                <a:solidFill>
                  <a:srgbClr val="000000"/>
                </a:solidFill>
                <a:latin typeface="Arial"/>
              </a:rPr>
              <a:t>музейні зустрічі,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3000">
                <a:solidFill>
                  <a:srgbClr val="000000"/>
                </a:solidFill>
                <a:latin typeface="Arial"/>
              </a:rPr>
              <a:t>Для середніх шкіл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 – </a:t>
            </a:r>
            <a:r>
              <a:rPr lang="pl-PL" sz="3000">
                <a:solidFill>
                  <a:srgbClr val="000000"/>
                </a:solidFill>
                <a:latin typeface="Arial"/>
              </a:rPr>
              <a:t>музейні зустрічі,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3000">
                <a:solidFill>
                  <a:srgbClr val="000000"/>
                </a:solidFill>
                <a:latin typeface="Arial"/>
              </a:rPr>
              <a:t>Для дорослих людей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 – </a:t>
            </a:r>
            <a:r>
              <a:rPr lang="pl-PL" sz="3000">
                <a:solidFill>
                  <a:srgbClr val="000000"/>
                </a:solidFill>
                <a:latin typeface="Arial"/>
              </a:rPr>
              <a:t>тематичні прогулянки по об'єктах палацу та садах.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4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155480" y="285480"/>
            <a:ext cx="825480" cy="108360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251640" y="1412640"/>
            <a:ext cx="8712720" cy="47131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pl-PL" sz="3200">
                <a:solidFill>
                  <a:srgbClr val="000000"/>
                </a:solidFill>
                <a:latin typeface="Arial"/>
              </a:rPr>
              <a:t>ІНСТРУМЕНТИ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46" name="Picture 8"/>
          <p:cNvPicPr/>
          <p:nvPr/>
        </p:nvPicPr>
        <p:blipFill>
          <a:blip r:embed="rId1"/>
          <a:srcRect b="0" l="10720" r="6750" t="0"/>
          <a:stretch>
            <a:fillRect/>
          </a:stretch>
        </p:blipFill>
        <p:spPr>
          <a:xfrm>
            <a:off x="683280" y="2133000"/>
            <a:ext cx="2952000" cy="3692520"/>
          </a:xfrm>
          <a:prstGeom prst="rect">
            <a:avLst/>
          </a:prstGeom>
          <a:ln w="28440">
            <a:solidFill>
              <a:srgbClr val="c00000"/>
            </a:solidFill>
            <a:miter/>
          </a:ln>
        </p:spPr>
      </p:pic>
      <p:sp>
        <p:nvSpPr>
          <p:cNvPr id="147" name="CustomShape 2"/>
          <p:cNvSpPr/>
          <p:nvPr/>
        </p:nvSpPr>
        <p:spPr>
          <a:xfrm>
            <a:off x="3708000" y="2565000"/>
            <a:ext cx="4824000" cy="19177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pl-PL" sz="3000">
                <a:solidFill>
                  <a:srgbClr val="000000"/>
                </a:solidFill>
                <a:latin typeface="Arial"/>
              </a:rPr>
              <a:t>Етикетки, які використовуються  під час занять з глухими та слабочуючими людьми.</a:t>
            </a:r>
            <a:endParaRPr/>
          </a:p>
        </p:txBody>
      </p:sp>
      <p:pic>
        <p:nvPicPr>
          <p:cNvPr descr="" id="14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155480" y="285480"/>
            <a:ext cx="825480" cy="108360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155480" y="184680"/>
            <a:ext cx="825480" cy="1083600"/>
          </a:xfrm>
          <a:prstGeom prst="rect">
            <a:avLst/>
          </a:prstGeom>
          <a:ln>
            <a:noFill/>
          </a:ln>
        </p:spPr>
      </p:pic>
      <p:pic>
        <p:nvPicPr>
          <p:cNvPr descr="" id="87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83640" y="1412640"/>
            <a:ext cx="3471480" cy="436140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  <p:pic>
        <p:nvPicPr>
          <p:cNvPr descr="" id="88" name="Picture 4"/>
          <p:cNvPicPr/>
          <p:nvPr/>
        </p:nvPicPr>
        <p:blipFill>
          <a:blip r:embed="rId3"/>
          <a:srcRect b="3377" l="0" r="13100" t="0"/>
          <a:stretch>
            <a:fillRect/>
          </a:stretch>
        </p:blipFill>
        <p:spPr>
          <a:xfrm>
            <a:off x="5277600" y="1412640"/>
            <a:ext cx="3157920" cy="337680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  <p:pic>
        <p:nvPicPr>
          <p:cNvPr descr="" id="89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3348000" y="3943080"/>
            <a:ext cx="3508200" cy="236592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9" name="Picture 2"/>
          <p:cNvPicPr/>
          <p:nvPr/>
        </p:nvPicPr>
        <p:blipFill>
          <a:blip r:embed="rId1"/>
          <a:srcRect b="0" l="449414" r="366178" t="296978"/>
          <a:stretch>
            <a:fillRect/>
          </a:stretch>
        </p:blipFill>
        <p:spPr>
          <a:xfrm>
            <a:off x="611640" y="2349000"/>
            <a:ext cx="3600000" cy="2462040"/>
          </a:xfrm>
          <a:prstGeom prst="rect">
            <a:avLst/>
          </a:prstGeom>
          <a:ln w="28440">
            <a:solidFill>
              <a:srgbClr val="c00000"/>
            </a:solidFill>
            <a:miter/>
          </a:ln>
        </p:spPr>
      </p:pic>
      <p:pic>
        <p:nvPicPr>
          <p:cNvPr descr="" id="150" name="Picture 4"/>
          <p:cNvPicPr/>
          <p:nvPr/>
        </p:nvPicPr>
        <p:blipFill>
          <a:blip r:embed="rId2"/>
          <a:srcRect b="35989" l="416471" r="393191" t="302197"/>
          <a:stretch>
            <a:fillRect/>
          </a:stretch>
        </p:blipFill>
        <p:spPr>
          <a:xfrm>
            <a:off x="4716000" y="2853000"/>
            <a:ext cx="3620160" cy="2424240"/>
          </a:xfrm>
          <a:prstGeom prst="rect">
            <a:avLst/>
          </a:prstGeom>
          <a:ln w="28440">
            <a:solidFill>
              <a:srgbClr val="c00000"/>
            </a:solidFill>
            <a:miter/>
          </a:ln>
        </p:spPr>
      </p:pic>
      <p:sp>
        <p:nvSpPr>
          <p:cNvPr id="151" name="CustomShape 1"/>
          <p:cNvSpPr/>
          <p:nvPr/>
        </p:nvSpPr>
        <p:spPr>
          <a:xfrm>
            <a:off x="251640" y="1484640"/>
            <a:ext cx="8712720" cy="4741560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txBody>
          <a:bodyPr/>
          <a:p>
            <a:pPr>
              <a:lnSpc>
                <a:spcPct val="100000"/>
              </a:lnSpc>
            </a:pPr>
            <a:r>
              <a:rPr b="1" lang="pl-PL" sz="3200">
                <a:solidFill>
                  <a:srgbClr val="000000"/>
                </a:solidFill>
                <a:latin typeface="Arial"/>
              </a:rPr>
              <a:t>Інструменти</a:t>
            </a:r>
            <a:endParaRPr/>
          </a:p>
          <a:p>
            <a:pPr>
              <a:lnSpc>
                <a:spcPct val="100000"/>
              </a:lnSpc>
            </a:pPr>
            <a:r>
              <a:rPr lang="pl-PL" sz="3200">
                <a:solidFill>
                  <a:srgbClr val="000000"/>
                </a:solidFill>
                <a:latin typeface="Calibri"/>
              </a:rPr>
              <a:t>
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
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
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
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
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
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152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155480" y="285480"/>
            <a:ext cx="825480" cy="1083600"/>
          </a:xfrm>
          <a:prstGeom prst="rect">
            <a:avLst/>
          </a:prstGeom>
          <a:ln>
            <a:noFill/>
          </a:ln>
        </p:spPr>
      </p:pic>
      <p:sp>
        <p:nvSpPr>
          <p:cNvPr id="153" name="CustomShape 2"/>
          <p:cNvSpPr/>
          <p:nvPr/>
        </p:nvSpPr>
        <p:spPr>
          <a:xfrm>
            <a:off x="632880" y="5178960"/>
            <a:ext cx="3947040" cy="5472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pl-PL" sz="3000">
                <a:solidFill>
                  <a:srgbClr val="000000"/>
                </a:solidFill>
                <a:latin typeface="Arial"/>
              </a:rPr>
              <a:t>карти-плани роботи</a:t>
            </a:r>
            <a:endParaRPr/>
          </a:p>
        </p:txBody>
      </p:sp>
    </p:spTree>
  </p:cSld>
  <p:timing>
    <p:tnLst>
      <p:par>
        <p:cTn dur="indefinite" id="47" nodeType="tmRoot" restart="never">
          <p:childTnLst>
            <p:seq>
              <p:cTn dur="indefinite" id="48" nodeType="mainSeq">
                <p:childTnLst>
                  <p:par>
                    <p:cTn fill="hold" id="49">
                      <p:stCondLst>
                        <p:cond delay="indefinite"/>
                      </p:stCondLst>
                      <p:childTnLst>
                        <p:par>
                          <p:cTn fill="hold" id="50">
                            <p:stCondLst>
                              <p:cond delay="0"/>
                            </p:stCondLst>
                            <p:childTnLst>
                              <p:par>
                                <p:cTn fill="hold" id="5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dur="500" fill="hold" id="53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500" fill="hold" id="54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5">
                      <p:stCondLst>
                        <p:cond delay="indefinite"/>
                      </p:stCondLst>
                      <p:childTnLst>
                        <p:par>
                          <p:cTn fill="hold" id="56">
                            <p:stCondLst>
                              <p:cond delay="0"/>
                            </p:stCondLst>
                            <p:childTnLst>
                              <p:par>
                                <p:cTn fill="hold" id="5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dur="500" fill="hold" id="59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500" fill="hold" id="6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251640" y="1556640"/>
            <a:ext cx="8640720" cy="4525560"/>
          </a:xfrm>
          <a:prstGeom prst="rect">
            <a:avLst/>
          </a:prstGeom>
        </p:spPr>
        <p:txBody>
          <a:bodyPr/>
          <a:p>
            <a:pPr>
              <a:lnSpc>
                <a:spcPct val="90000"/>
              </a:lnSpc>
            </a:pPr>
            <a:r>
              <a:rPr b="1" lang="pl-PL" sz="3200">
                <a:solidFill>
                  <a:srgbClr val="000000"/>
                </a:solidFill>
                <a:latin typeface="Arial"/>
              </a:rPr>
              <a:t>
</a:t>
            </a:r>
            <a:r>
              <a:rPr b="1" lang="pl-PL" sz="3500">
                <a:solidFill>
                  <a:srgbClr val="000000"/>
                </a:solidFill>
                <a:latin typeface="Arial"/>
              </a:rPr>
              <a:t>ІНШІ ПРОЕКТИ</a:t>
            </a:r>
            <a:r>
              <a:rPr b="1" lang="pl-PL" sz="3500">
                <a:solidFill>
                  <a:srgbClr val="000000"/>
                </a:solidFill>
                <a:latin typeface="Calibri"/>
              </a:rPr>
              <a:t>:</a:t>
            </a:r>
            <a:r>
              <a:rPr b="1" lang="pl-PL" sz="32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b="1" lang="pl-PL" sz="3200">
                <a:solidFill>
                  <a:srgbClr val="000000"/>
                </a:solidFill>
                <a:latin typeface="Arial"/>
              </a:rPr>
              <a:t>ІСТОРІЯ В ЖЕСТІ</a:t>
            </a:r>
            <a:r>
              <a:rPr b="1" lang="pl-PL" sz="320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– </a:t>
            </a:r>
            <a:r>
              <a:rPr lang="pl-PL" sz="3200">
                <a:solidFill>
                  <a:srgbClr val="000000"/>
                </a:solidFill>
                <a:latin typeface="Arial"/>
              </a:rPr>
              <a:t>історичний лексикон в Польській мові жестів (ПМЖ)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,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b="1" lang="pl-PL" sz="3200">
                <a:solidFill>
                  <a:srgbClr val="000000"/>
                </a:solidFill>
                <a:latin typeface="Calibri"/>
              </a:rPr>
              <a:t>Віляновські наратори – волонтери розповідають про вибрані твори мистецтва в палаці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,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b="1" lang="pl-PL" sz="3200">
                <a:solidFill>
                  <a:srgbClr val="000000"/>
                </a:solidFill>
                <a:latin typeface="Arial"/>
              </a:rPr>
              <a:t>Слідами історії</a:t>
            </a:r>
            <a:r>
              <a:rPr b="1" lang="pl-PL" sz="320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– </a:t>
            </a:r>
            <a:r>
              <a:rPr lang="pl-PL" sz="3200">
                <a:solidFill>
                  <a:srgbClr val="000000"/>
                </a:solidFill>
                <a:latin typeface="Arial"/>
              </a:rPr>
              <a:t>журналістські майстер-класи для молоді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, </a:t>
            </a:r>
            <a:r>
              <a:rPr lang="pl-PL" sz="3200">
                <a:solidFill>
                  <a:srgbClr val="000000"/>
                </a:solidFill>
                <a:latin typeface="Arial"/>
              </a:rPr>
              <a:t>міжнародний проект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.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15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155480" y="285480"/>
            <a:ext cx="825480" cy="108360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179640" y="1628640"/>
            <a:ext cx="878472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80000"/>
              </a:lnSpc>
            </a:pPr>
            <a:r>
              <a:rPr b="1" lang="pl-PL" sz="4600">
                <a:solidFill>
                  <a:srgbClr val="000000"/>
                </a:solidFill>
                <a:latin typeface="Calibri"/>
              </a:rPr>
              <a:t>  </a:t>
            </a:r>
            <a:r>
              <a:rPr b="1" lang="pl-PL" sz="4600">
                <a:solidFill>
                  <a:srgbClr val="000000"/>
                </a:solidFill>
                <a:latin typeface="Arial"/>
              </a:rPr>
              <a:t>Дякую за увагу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80000"/>
              </a:lnSpc>
            </a:pPr>
            <a:r>
              <a:rPr lang="pl-PL" sz="3200">
                <a:solidFill>
                  <a:srgbClr val="000000"/>
                </a:solidFill>
                <a:latin typeface="Calibri"/>
              </a:rPr>
              <a:t>
</a:t>
            </a:r>
            <a:r>
              <a:rPr lang="pl-PL" sz="4000">
                <a:solidFill>
                  <a:srgbClr val="000000"/>
                </a:solidFill>
                <a:latin typeface="Arial"/>
              </a:rPr>
              <a:t>Марта Валєвска</a:t>
            </a:r>
            <a:endParaRPr/>
          </a:p>
          <a:p>
            <a:pPr>
              <a:lnSpc>
                <a:spcPct val="80000"/>
              </a:lnSpc>
            </a:pPr>
            <a:r>
              <a:rPr lang="pl-PL" sz="3200">
                <a:solidFill>
                  <a:srgbClr val="000000"/>
                </a:solidFill>
                <a:latin typeface="Calibri"/>
              </a:rPr>
              <a:t>mwalewska@muzeum-wilanow.pl</a:t>
            </a:r>
            <a:endParaRPr/>
          </a:p>
        </p:txBody>
      </p:sp>
      <p:pic>
        <p:nvPicPr>
          <p:cNvPr descr="" id="157" name="Obraz 3"/>
          <p:cNvPicPr/>
          <p:nvPr/>
        </p:nvPicPr>
        <p:blipFill>
          <a:blip r:embed="rId1"/>
          <a:stretch>
            <a:fillRect/>
          </a:stretch>
        </p:blipFill>
        <p:spPr>
          <a:xfrm>
            <a:off x="3996000" y="2061000"/>
            <a:ext cx="4536000" cy="340200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  <p:pic>
        <p:nvPicPr>
          <p:cNvPr descr="" id="15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155480" y="285480"/>
            <a:ext cx="825480" cy="108360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9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990000" y="1412640"/>
            <a:ext cx="3168000" cy="237600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  <p:pic>
        <p:nvPicPr>
          <p:cNvPr descr="" id="9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148000" y="1412640"/>
            <a:ext cx="3168000" cy="237600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  <p:pic>
        <p:nvPicPr>
          <p:cNvPr descr="" id="92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155480" y="116640"/>
            <a:ext cx="825480" cy="1083600"/>
          </a:xfrm>
          <a:prstGeom prst="rect">
            <a:avLst/>
          </a:prstGeom>
          <a:ln>
            <a:noFill/>
          </a:ln>
        </p:spPr>
      </p:pic>
      <p:pic>
        <p:nvPicPr>
          <p:cNvPr descr="" id="93" name="Picture 2"/>
          <p:cNvPicPr/>
          <p:nvPr/>
        </p:nvPicPr>
        <p:blipFill>
          <a:blip r:embed="rId4"/>
          <a:srcRect b="12831" l="2080" r="0" t="0"/>
          <a:stretch>
            <a:fillRect/>
          </a:stretch>
        </p:blipFill>
        <p:spPr>
          <a:xfrm>
            <a:off x="990000" y="3968640"/>
            <a:ext cx="3203640" cy="225792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  <p:pic>
        <p:nvPicPr>
          <p:cNvPr descr="" id="9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5148000" y="3968640"/>
            <a:ext cx="3168000" cy="233064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251640" y="1268640"/>
            <a:ext cx="8640720" cy="50011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b="1" lang="pl-PL" sz="3200">
                <a:solidFill>
                  <a:srgbClr val="000000"/>
                </a:solidFill>
                <a:latin typeface="Arial"/>
              </a:rPr>
              <a:t>
</a:t>
            </a:r>
            <a:r>
              <a:rPr b="1" lang="pl-PL" sz="3500">
                <a:solidFill>
                  <a:srgbClr val="000000"/>
                </a:solidFill>
                <a:latin typeface="Arial"/>
              </a:rPr>
              <a:t>КОМУНІКАЦІЙНІ БАР'ЄРИ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80000"/>
              </a:lnSpc>
              <a:buFont typeface="Arial"/>
              <a:buChar char="•"/>
            </a:pPr>
            <a:r>
              <a:rPr lang="pl-PL" sz="3200">
                <a:solidFill>
                  <a:srgbClr val="000000"/>
                </a:solidFill>
                <a:latin typeface="Arial"/>
              </a:rPr>
              <a:t>Квиткова каса</a:t>
            </a:r>
            <a:endParaRPr/>
          </a:p>
          <a:p>
            <a:pPr algn="ctr">
              <a:lnSpc>
                <a:spcPct val="80000"/>
              </a:lnSpc>
              <a:buFont typeface="Arial"/>
              <a:buChar char="•"/>
            </a:pPr>
            <a:r>
              <a:rPr lang="pl-PL" sz="3200">
                <a:solidFill>
                  <a:srgbClr val="000000"/>
                </a:solidFill>
                <a:latin typeface="Arial"/>
              </a:rPr>
              <a:t>Інформація в палаці</a:t>
            </a:r>
            <a:endParaRPr/>
          </a:p>
          <a:p>
            <a:pPr algn="ctr">
              <a:lnSpc>
                <a:spcPct val="80000"/>
              </a:lnSpc>
              <a:buFont typeface="Arial"/>
              <a:buChar char="•"/>
            </a:pPr>
            <a:r>
              <a:rPr lang="pl-PL" sz="3200">
                <a:solidFill>
                  <a:srgbClr val="000000"/>
                </a:solidFill>
                <a:latin typeface="Arial"/>
              </a:rPr>
              <a:t>Книжки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 </a:t>
            </a:r>
            <a:endParaRPr/>
          </a:p>
          <a:p>
            <a:pPr algn="ctr">
              <a:lnSpc>
                <a:spcPct val="80000"/>
              </a:lnSpc>
              <a:buFont typeface="Arial"/>
              <a:buChar char="•"/>
            </a:pPr>
            <a:r>
              <a:rPr lang="pl-PL" sz="3200">
                <a:solidFill>
                  <a:srgbClr val="000000"/>
                </a:solidFill>
                <a:latin typeface="Arial"/>
              </a:rPr>
              <a:t>Статті </a:t>
            </a:r>
            <a:endParaRPr/>
          </a:p>
          <a:p>
            <a:pPr algn="ctr">
              <a:lnSpc>
                <a:spcPct val="80000"/>
              </a:lnSpc>
              <a:buFont typeface="Arial"/>
              <a:buChar char="•"/>
            </a:pPr>
            <a:r>
              <a:rPr lang="pl-PL" sz="3200">
                <a:solidFill>
                  <a:srgbClr val="000000"/>
                </a:solidFill>
                <a:latin typeface="Arial"/>
              </a:rPr>
              <a:t>Мультимедії</a:t>
            </a:r>
            <a:endParaRPr/>
          </a:p>
          <a:p>
            <a:pPr algn="ctr">
              <a:lnSpc>
                <a:spcPct val="80000"/>
              </a:lnSpc>
              <a:buFont typeface="Arial"/>
              <a:buChar char="•"/>
            </a:pPr>
            <a:r>
              <a:rPr lang="pl-PL" sz="3200">
                <a:solidFill>
                  <a:srgbClr val="000000"/>
                </a:solidFill>
                <a:latin typeface="Arial"/>
              </a:rPr>
              <a:t> </a:t>
            </a:r>
            <a:r>
              <a:rPr lang="pl-PL" sz="3200">
                <a:solidFill>
                  <a:srgbClr val="000000"/>
                </a:solidFill>
                <a:latin typeface="Arial"/>
              </a:rPr>
              <a:t>Майстер-класи</a:t>
            </a:r>
            <a:endParaRPr/>
          </a:p>
          <a:p>
            <a:pPr algn="ctr">
              <a:lnSpc>
                <a:spcPct val="80000"/>
              </a:lnSpc>
              <a:buFont typeface="Arial"/>
              <a:buChar char="•"/>
            </a:pPr>
            <a:r>
              <a:rPr lang="pl-PL" sz="3200">
                <a:solidFill>
                  <a:srgbClr val="000000"/>
                </a:solidFill>
                <a:latin typeface="Arial"/>
              </a:rPr>
              <a:t>Зустрічі</a:t>
            </a:r>
            <a:endParaRPr/>
          </a:p>
          <a:p>
            <a:pPr algn="ctr">
              <a:lnSpc>
                <a:spcPct val="80000"/>
              </a:lnSpc>
              <a:buFont typeface="Arial"/>
              <a:buChar char="•"/>
            </a:pPr>
            <a:r>
              <a:rPr lang="pl-PL" sz="3200">
                <a:solidFill>
                  <a:srgbClr val="000000"/>
                </a:solidFill>
                <a:latin typeface="Arial"/>
              </a:rPr>
              <a:t>Музейні лекції</a:t>
            </a:r>
            <a:endParaRPr/>
          </a:p>
          <a:p>
            <a:pPr algn="ctr">
              <a:lnSpc>
                <a:spcPct val="80000"/>
              </a:lnSpc>
            </a:pPr>
            <a:endParaRPr/>
          </a:p>
          <a:p>
            <a:pPr algn="ctr">
              <a:lnSpc>
                <a:spcPct val="8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descr="" id="9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155480" y="116640"/>
            <a:ext cx="825480" cy="108360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251640" y="1412640"/>
            <a:ext cx="8640720" cy="4780800"/>
          </a:xfrm>
          <a:prstGeom prst="rect">
            <a:avLst/>
          </a:prstGeom>
        </p:spPr>
        <p:txBody>
          <a:bodyPr/>
          <a:p>
            <a:pPr algn="ctr">
              <a:lnSpc>
                <a:spcPct val="90000"/>
              </a:lnSpc>
            </a:pPr>
            <a:r>
              <a:rPr b="1" lang="pl-PL" sz="3200">
                <a:solidFill>
                  <a:srgbClr val="000000"/>
                </a:solidFill>
                <a:latin typeface="Calibri"/>
              </a:rPr>
              <a:t>
</a:t>
            </a:r>
            <a:r>
              <a:rPr b="1" lang="pl-PL" sz="3200">
                <a:solidFill>
                  <a:srgbClr val="000000"/>
                </a:solidFill>
                <a:latin typeface="Arial"/>
              </a:rPr>
              <a:t>ПЕРШІ КРОКИ</a:t>
            </a:r>
            <a:r>
              <a:rPr b="1" lang="pl-PL" sz="3200">
                <a:solidFill>
                  <a:srgbClr val="000000"/>
                </a:solidFill>
                <a:latin typeface="Calibri"/>
              </a:rPr>
              <a:t>: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l-PL" sz="3000">
                <a:solidFill>
                  <a:srgbClr val="000000"/>
                </a:solidFill>
                <a:latin typeface="Arial"/>
              </a:rPr>
              <a:t>Аудит доступності музейного об'єкта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,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l-PL" sz="3000">
                <a:solidFill>
                  <a:srgbClr val="000000"/>
                </a:solidFill>
                <a:latin typeface="Arial"/>
              </a:rPr>
              <a:t>Аудит доступності Інтернет-сторінки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,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l-PL" sz="3000">
                <a:solidFill>
                  <a:srgbClr val="000000"/>
                </a:solidFill>
                <a:latin typeface="Arial"/>
              </a:rPr>
              <a:t>Тренінги для працівників і співробітників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,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l-PL" sz="3000">
                <a:solidFill>
                  <a:srgbClr val="000000"/>
                </a:solidFill>
                <a:latin typeface="Arial"/>
              </a:rPr>
              <a:t>Анкета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 (</a:t>
            </a:r>
            <a:r>
              <a:rPr lang="pl-PL" sz="3000">
                <a:solidFill>
                  <a:srgbClr val="000000"/>
                </a:solidFill>
                <a:latin typeface="Arial"/>
              </a:rPr>
              <a:t>школи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, </a:t>
            </a:r>
            <a:r>
              <a:rPr lang="pl-PL" sz="3000">
                <a:solidFill>
                  <a:srgbClr val="000000"/>
                </a:solidFill>
                <a:latin typeface="Arial"/>
              </a:rPr>
              <a:t>центри</a:t>
            </a:r>
            <a:r>
              <a:rPr lang="pl-PL" sz="3000">
                <a:solidFill>
                  <a:srgbClr val="000000"/>
                </a:solidFill>
                <a:latin typeface="Calibri"/>
              </a:rPr>
              <a:t>).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9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155480" y="184680"/>
            <a:ext cx="825480" cy="108360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251640" y="1412640"/>
            <a:ext cx="8712720" cy="478080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pl-PL" sz="3200">
                <a:solidFill>
                  <a:srgbClr val="000000"/>
                </a:solidFill>
                <a:latin typeface="Calibri"/>
              </a:rPr>
              <a:t>
</a:t>
            </a:r>
            <a:r>
              <a:rPr b="1" lang="pl-PL" sz="3200">
                <a:solidFill>
                  <a:srgbClr val="000000"/>
                </a:solidFill>
                <a:latin typeface="Arial"/>
              </a:rPr>
              <a:t>Аудит доступності музейного об'єкта</a:t>
            </a:r>
            <a:r>
              <a:rPr b="1" lang="pl-PL" sz="3200">
                <a:solidFill>
                  <a:srgbClr val="000000"/>
                </a:solidFill>
                <a:latin typeface="Calibri"/>
              </a:rPr>
              <a:t> :</a:t>
            </a:r>
            <a:r>
              <a:rPr b="1" lang="pl-PL" sz="32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pl-PL" sz="3200">
                <a:solidFill>
                  <a:srgbClr val="000000"/>
                </a:solidFill>
                <a:latin typeface="Arial"/>
              </a:rPr>
              <a:t>Детальний аналіз актуального стану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,</a:t>
            </a:r>
            <a:endParaRPr/>
          </a:p>
          <a:p>
            <a:pPr algn="just">
              <a:lnSpc>
                <a:spcPct val="100000"/>
              </a:lnSpc>
            </a:pPr>
            <a:r>
              <a:rPr lang="pl-PL" sz="3200">
                <a:solidFill>
                  <a:srgbClr val="000000"/>
                </a:solidFill>
                <a:latin typeface="Arial"/>
              </a:rPr>
              <a:t>пропозиції вирішень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, </a:t>
            </a:r>
            <a:r>
              <a:rPr lang="pl-PL" sz="3200">
                <a:solidFill>
                  <a:srgbClr val="000000"/>
                </a:solidFill>
                <a:latin typeface="Arial"/>
              </a:rPr>
              <a:t>завдяки яким об'єкт буде доступний повною мірою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. </a:t>
            </a:r>
            <a:endParaRPr/>
          </a:p>
          <a:p>
            <a:pPr algn="ctr">
              <a:lnSpc>
                <a:spcPct val="100000"/>
              </a:lnSpc>
            </a:pPr>
            <a:r>
              <a:rPr lang="pl-PL" sz="3200">
                <a:solidFill>
                  <a:srgbClr val="000000"/>
                </a:solidFill>
                <a:latin typeface="Calibri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0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155480" y="184680"/>
            <a:ext cx="825480" cy="108360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251640" y="1412640"/>
            <a:ext cx="8712720" cy="4780800"/>
          </a:xfrm>
          <a:prstGeom prst="rect">
            <a:avLst/>
          </a:prstGeom>
        </p:spPr>
        <p:txBody>
          <a:bodyPr/>
          <a:p>
            <a:pPr algn="ctr">
              <a:lnSpc>
                <a:spcPct val="90000"/>
              </a:lnSpc>
            </a:pPr>
            <a:r>
              <a:rPr b="1" lang="pl-PL" sz="3200">
                <a:solidFill>
                  <a:srgbClr val="000000"/>
                </a:solidFill>
                <a:latin typeface="Calibri"/>
              </a:rPr>
              <a:t>
</a:t>
            </a:r>
            <a:r>
              <a:rPr b="1" lang="pl-PL" sz="3500">
                <a:solidFill>
                  <a:srgbClr val="000000"/>
                </a:solidFill>
                <a:latin typeface="Arial"/>
              </a:rPr>
              <a:t>Аудит доступності Інтернет-сторінки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l-PL" sz="3200">
                <a:solidFill>
                  <a:srgbClr val="000000"/>
                </a:solidFill>
                <a:latin typeface="Arial"/>
              </a:rPr>
              <a:t>Детальний аналіз Інтернет-сторінки виконується за підтримки людей з особливими потребами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,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l-PL" sz="3200">
                <a:solidFill>
                  <a:srgbClr val="000000"/>
                </a:solidFill>
                <a:latin typeface="Arial"/>
              </a:rPr>
              <a:t>Помилкові вирішення на Інтернет-сторінці і труднощі для людей з особливими потребами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, 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l-PL" sz="3200">
                <a:solidFill>
                  <a:srgbClr val="000000"/>
                </a:solidFill>
                <a:latin typeface="Arial"/>
              </a:rPr>
              <a:t>Пропозиція вирішень</a:t>
            </a:r>
            <a:r>
              <a:rPr lang="pl-PL" sz="3200">
                <a:solidFill>
                  <a:srgbClr val="000000"/>
                </a:solidFill>
                <a:latin typeface="Calibri"/>
              </a:rPr>
              <a:t>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0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155480" y="116640"/>
            <a:ext cx="825480" cy="108360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251640" y="1456200"/>
            <a:ext cx="8712720" cy="4780800"/>
          </a:xfrm>
          <a:prstGeom prst="rect">
            <a:avLst/>
          </a:prstGeom>
        </p:spPr>
        <p:txBody>
          <a:bodyPr/>
          <a:p>
            <a:pPr algn="ctr">
              <a:lnSpc>
                <a:spcPct val="80000"/>
              </a:lnSpc>
            </a:pPr>
            <a:r>
              <a:rPr b="1" lang="pl-PL" sz="4100">
                <a:solidFill>
                  <a:srgbClr val="000000"/>
                </a:solidFill>
                <a:latin typeface="Calibri"/>
              </a:rPr>
              <a:t>
</a:t>
            </a:r>
            <a:r>
              <a:rPr b="1" lang="pl-PL" sz="4100">
                <a:solidFill>
                  <a:srgbClr val="000000"/>
                </a:solidFill>
                <a:latin typeface="Arial"/>
              </a:rPr>
              <a:t>Інтернет-сторінка польською мовою жестів</a:t>
            </a:r>
            <a:r>
              <a:rPr b="1" lang="pl-PL" sz="4100">
                <a:solidFill>
                  <a:srgbClr val="000000"/>
                </a:solidFill>
                <a:latin typeface="Calibri"/>
              </a:rPr>
              <a:t>:</a:t>
            </a:r>
            <a:r>
              <a:rPr b="1" lang="pl-PL" sz="41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80000"/>
              </a:lnSpc>
              <a:buFont typeface="Arial"/>
              <a:buChar char="•"/>
            </a:pPr>
            <a:r>
              <a:rPr lang="pl-PL" sz="3500">
                <a:solidFill>
                  <a:srgbClr val="000000"/>
                </a:solidFill>
                <a:latin typeface="Arial"/>
              </a:rPr>
              <a:t>Базова інформація про принципи відвідування</a:t>
            </a:r>
            <a:r>
              <a:rPr lang="pl-PL" sz="3500">
                <a:solidFill>
                  <a:srgbClr val="000000"/>
                </a:solidFill>
                <a:latin typeface="Calibri"/>
              </a:rPr>
              <a:t> (</a:t>
            </a:r>
            <a:r>
              <a:rPr lang="pl-PL" sz="3500">
                <a:solidFill>
                  <a:srgbClr val="000000"/>
                </a:solidFill>
                <a:latin typeface="Arial"/>
              </a:rPr>
              <a:t>наприклад, час роботи</a:t>
            </a:r>
            <a:r>
              <a:rPr lang="pl-PL" sz="3500">
                <a:solidFill>
                  <a:srgbClr val="000000"/>
                </a:solidFill>
                <a:latin typeface="Calibri"/>
              </a:rPr>
              <a:t>, </a:t>
            </a:r>
            <a:r>
              <a:rPr lang="pl-PL" sz="3500">
                <a:solidFill>
                  <a:srgbClr val="000000"/>
                </a:solidFill>
                <a:latin typeface="Arial"/>
              </a:rPr>
              <a:t>ціна квитків і т.п.</a:t>
            </a:r>
            <a:r>
              <a:rPr lang="pl-PL" sz="3500">
                <a:solidFill>
                  <a:srgbClr val="000000"/>
                </a:solidFill>
                <a:latin typeface="Calibri"/>
              </a:rPr>
              <a:t>), </a:t>
            </a:r>
            <a:r>
              <a:rPr lang="pl-PL" sz="35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80000"/>
              </a:lnSpc>
              <a:buFont typeface="Arial"/>
              <a:buChar char="•"/>
            </a:pPr>
            <a:r>
              <a:rPr lang="pl-PL" sz="3500">
                <a:solidFill>
                  <a:srgbClr val="000000"/>
                </a:solidFill>
                <a:latin typeface="Arial"/>
              </a:rPr>
              <a:t>Інформація про оферту/пропозицію для індивідуальних відвідувачів та для екскурсійних груп</a:t>
            </a:r>
            <a:r>
              <a:rPr lang="pl-PL" sz="3500">
                <a:solidFill>
                  <a:srgbClr val="000000"/>
                </a:solidFill>
                <a:latin typeface="Calibri"/>
              </a:rPr>
              <a:t>,</a:t>
            </a:r>
            <a:r>
              <a:rPr lang="pl-PL" sz="35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80000"/>
              </a:lnSpc>
              <a:buFont typeface="Arial"/>
              <a:buChar char="•"/>
            </a:pPr>
            <a:r>
              <a:rPr lang="pl-PL" sz="3500">
                <a:solidFill>
                  <a:srgbClr val="000000"/>
                </a:solidFill>
                <a:latin typeface="Arial"/>
              </a:rPr>
              <a:t>Важливі і цікаві статті</a:t>
            </a:r>
            <a:r>
              <a:rPr lang="pl-PL" sz="3500">
                <a:solidFill>
                  <a:srgbClr val="000000"/>
                </a:solidFill>
                <a:latin typeface="Calibri"/>
              </a:rPr>
              <a:t>,</a:t>
            </a:r>
            <a:r>
              <a:rPr lang="pl-PL" sz="35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80000"/>
              </a:lnSpc>
              <a:buFont typeface="Arial"/>
              <a:buChar char="•"/>
            </a:pPr>
            <a:r>
              <a:rPr lang="pl-PL" sz="3500">
                <a:solidFill>
                  <a:srgbClr val="000000"/>
                </a:solidFill>
                <a:latin typeface="Arial"/>
              </a:rPr>
              <a:t>“</a:t>
            </a:r>
            <a:r>
              <a:rPr lang="pl-PL" sz="3500">
                <a:solidFill>
                  <a:srgbClr val="000000"/>
                </a:solidFill>
                <a:latin typeface="Arial"/>
              </a:rPr>
              <a:t>Цікавинки”</a:t>
            </a:r>
            <a:r>
              <a:rPr lang="pl-PL" sz="3500">
                <a:solidFill>
                  <a:srgbClr val="000000"/>
                </a:solidFill>
                <a:latin typeface="Calibri"/>
              </a:rPr>
              <a:t> (</a:t>
            </a:r>
            <a:r>
              <a:rPr lang="pl-PL" sz="3500">
                <a:solidFill>
                  <a:srgbClr val="000000"/>
                </a:solidFill>
                <a:latin typeface="Arial"/>
              </a:rPr>
              <a:t>наприклад, стаття тижня</a:t>
            </a:r>
            <a:r>
              <a:rPr lang="pl-PL" sz="3500">
                <a:solidFill>
                  <a:srgbClr val="000000"/>
                </a:solidFill>
                <a:latin typeface="Calibri"/>
              </a:rPr>
              <a:t>),</a:t>
            </a:r>
            <a:r>
              <a:rPr lang="pl-PL" sz="35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80000"/>
              </a:lnSpc>
              <a:buFont typeface="Arial"/>
              <a:buChar char="•"/>
            </a:pPr>
            <a:r>
              <a:rPr lang="pl-PL" sz="3500">
                <a:solidFill>
                  <a:srgbClr val="000000"/>
                </a:solidFill>
                <a:latin typeface="Arial"/>
              </a:rPr>
              <a:t>Запрошення на події, які перекладаються на польську мову жестів</a:t>
            </a:r>
            <a:r>
              <a:rPr lang="pl-PL" sz="3500">
                <a:solidFill>
                  <a:srgbClr val="000000"/>
                </a:solidFill>
                <a:latin typeface="Calibri"/>
              </a:rPr>
              <a:t>.</a:t>
            </a:r>
            <a:endParaRPr/>
          </a:p>
        </p:txBody>
      </p:sp>
      <p:pic>
        <p:nvPicPr>
          <p:cNvPr descr="" id="10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155480" y="188640"/>
            <a:ext cx="825480" cy="108360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5" name="Picture 2"/>
          <p:cNvPicPr/>
          <p:nvPr/>
        </p:nvPicPr>
        <p:blipFill>
          <a:blip r:embed="rId1"/>
          <a:srcRect b="334340" l="422767" r="431918" t="396703"/>
          <a:stretch>
            <a:fillRect/>
          </a:stretch>
        </p:blipFill>
        <p:spPr>
          <a:xfrm>
            <a:off x="639000" y="2268360"/>
            <a:ext cx="4266000" cy="2528280"/>
          </a:xfrm>
          <a:prstGeom prst="rect">
            <a:avLst/>
          </a:prstGeom>
          <a:ln w="28440">
            <a:solidFill>
              <a:srgbClr val="c00000"/>
            </a:solidFill>
            <a:miter/>
          </a:ln>
        </p:spPr>
      </p:pic>
      <p:sp>
        <p:nvSpPr>
          <p:cNvPr id="106" name="CustomShape 1"/>
          <p:cNvSpPr/>
          <p:nvPr/>
        </p:nvSpPr>
        <p:spPr>
          <a:xfrm>
            <a:off x="539640" y="1556640"/>
            <a:ext cx="6278040" cy="5778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l-PL" sz="3200">
                <a:solidFill>
                  <a:srgbClr val="000000"/>
                </a:solidFill>
                <a:latin typeface="Arial"/>
              </a:rPr>
              <a:t>Важливі і цікаві статті</a:t>
            </a:r>
            <a:endParaRPr/>
          </a:p>
        </p:txBody>
      </p:sp>
      <p:pic>
        <p:nvPicPr>
          <p:cNvPr descr="" id="107" name="Picture 10"/>
          <p:cNvPicPr/>
          <p:nvPr/>
        </p:nvPicPr>
        <p:blipFill>
          <a:blip r:embed="rId2"/>
          <a:srcRect b="315796" l="429868" r="418594" t="405769"/>
          <a:stretch>
            <a:fillRect/>
          </a:stretch>
        </p:blipFill>
        <p:spPr>
          <a:xfrm>
            <a:off x="4788000" y="3921120"/>
            <a:ext cx="4059360" cy="2315880"/>
          </a:xfrm>
          <a:prstGeom prst="rect">
            <a:avLst/>
          </a:prstGeom>
          <a:ln w="28440">
            <a:solidFill>
              <a:srgbClr val="c00000"/>
            </a:solidFill>
            <a:miter/>
          </a:ln>
        </p:spPr>
      </p:pic>
      <p:pic>
        <p:nvPicPr>
          <p:cNvPr descr="" id="108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155480" y="188640"/>
            <a:ext cx="825480" cy="108360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