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473" autoAdjust="0"/>
  </p:normalViewPr>
  <p:slideViewPr>
    <p:cSldViewPr>
      <p:cViewPr varScale="1">
        <p:scale>
          <a:sx n="66" d="100"/>
          <a:sy n="66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777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5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CF2DC9-95A6-45B1-A6D4-9F971086BD66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AEF292-65AF-469C-BD11-1E136F49B6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B624CD-4A9E-4C90-99ED-0F4758BB6BF2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027A-0B4C-4248-BDA8-398E4702EF92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883D-4218-4286-96E2-5A8C87F676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6B9-3408-4CBA-81E7-7583155125B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CD30-67F7-4CD5-B257-BEF62EA40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0DB0-AEC3-47BB-9592-EB8CDF4905E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7F9F-C0E1-4414-BA50-03796D1CCC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84AF-3ADD-4FE7-B98E-BE54D9C7921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3253-0EE9-4431-8EC5-0C38F17C2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F222-81FE-45F8-B6D6-59A601E080C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0E31-796E-444A-BCDF-0692A8CBF3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F5F3-D8AD-403B-82B9-2B158E7B2BD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A20C-0B21-493A-B902-107F796F06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62B0-00B3-44BA-AF20-5D1D293DCCF3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A711-4A1E-45DC-A04E-CF16F37D9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BCB6-5A5F-425D-BED9-F39494E0E92E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AC66-53CA-4A3C-95C0-0D3554B28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0E83-6C2F-415C-BCE6-C411BAE093D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01E9-6A6A-4984-B2AA-DF54EC05C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CB56-308A-448B-B52A-10170E81E0A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8F4A-CE70-4525-873A-53D39E2ED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BFD2-FBF2-49B5-A9D3-E52DA5B1520A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2BC5-5836-4924-A51D-CBCC3516F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EECD9-DDD5-4E26-B838-93F39475AF7D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128788-DB72-4A3A-AF6A-F7AA0CDE4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4926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art/artworks/reynolds-self-portrait-as-a-deaf-man-n04505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lishheritageimages.com/self-portrait-of-joshua-reynolds-n070503/print/5405677.htm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art/artworks/de-chirico-the-uncertainty-of-the-poet-t041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4930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5470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5068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allacelive.wallacecollection.org/eMuseumPlus?service=ExternalInterface&amp;module=collection&amp;objectId=64943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smtClean="0">
                <a:cs typeface="Arial" charset="0"/>
              </a:rPr>
              <a:t>Spotkanie</a:t>
            </a:r>
            <a:r>
              <a:rPr lang="en-GB" b="1" smtClean="0">
                <a:cs typeface="Arial" charset="0"/>
              </a:rPr>
              <a:t> 5: 11.03.2014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tx1"/>
                </a:solidFill>
                <a:cs typeface="Arial" charset="0"/>
              </a:rPr>
              <a:t>Dawanie z siebie</a:t>
            </a:r>
            <a:endParaRPr lang="en-GB" b="1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b="1" smtClean="0"/>
              <a:t>Matka Boska Włodzimierska</a:t>
            </a:r>
            <a:endParaRPr lang="pl-PL" sz="2000" b="1" smtClean="0"/>
          </a:p>
          <a:p>
            <a:r>
              <a:rPr lang="pl-PL" sz="2000" b="1" smtClean="0"/>
              <a:t>ok</a:t>
            </a:r>
            <a:r>
              <a:rPr lang="en-GB" sz="2000" b="1" smtClean="0"/>
              <a:t>.1130</a:t>
            </a:r>
          </a:p>
          <a:p>
            <a:r>
              <a:rPr lang="en-GB" sz="2000" b="1" smtClean="0"/>
              <a:t>Państwowa Galeria Tretiakowska, Mos</a:t>
            </a:r>
            <a:r>
              <a:rPr lang="pl-PL" sz="2000" b="1" smtClean="0"/>
              <a:t>kwa</a:t>
            </a:r>
            <a:endParaRPr lang="en-GB" sz="2000" b="1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338" y="1268413"/>
            <a:ext cx="381952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04888"/>
          </a:xfrm>
        </p:spPr>
        <p:txBody>
          <a:bodyPr>
            <a:normAutofit/>
          </a:bodyPr>
          <a:lstStyle/>
          <a:p>
            <a:r>
              <a:rPr lang="en-GB" i="1" smtClean="0"/>
              <a:t>Państwo Andrews</a:t>
            </a:r>
            <a:r>
              <a:rPr lang="en-GB" smtClean="0"/>
              <a:t>, Thomas Gainsborough, ok.1750, National Gallery, Lond</a:t>
            </a:r>
            <a:r>
              <a:rPr lang="pl-PL" smtClean="0"/>
              <a:t>y</a:t>
            </a:r>
            <a:r>
              <a:rPr lang="en-GB" smtClean="0"/>
              <a:t>n</a:t>
            </a:r>
          </a:p>
        </p:txBody>
      </p:sp>
      <p:sp>
        <p:nvSpPr>
          <p:cNvPr id="25602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25603" name="Text Placeholder 8"/>
          <p:cNvSpPr>
            <a:spLocks noGrp="1"/>
          </p:cNvSpPr>
          <p:nvPr>
            <p:ph type="body" sz="half" idx="2"/>
          </p:nvPr>
        </p:nvSpPr>
        <p:spPr>
          <a:xfrm>
            <a:off x="1792288" y="5805488"/>
            <a:ext cx="5486400" cy="366712"/>
          </a:xfrm>
        </p:spPr>
        <p:txBody>
          <a:bodyPr/>
          <a:lstStyle/>
          <a:p>
            <a:r>
              <a:rPr lang="pl-PL" smtClean="0"/>
              <a:t>Źródło</a:t>
            </a:r>
            <a:r>
              <a:rPr lang="en-GB" smtClean="0"/>
              <a:t>: Wikimedia Commons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341438"/>
            <a:ext cx="60420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cap="none" smtClean="0"/>
              <a:t>STUDIUM PRZYPADKU NR 2</a:t>
            </a:r>
            <a:endParaRPr lang="en-GB" cap="none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4400" b="1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Spuścizna niesłyszących</a:t>
            </a:r>
            <a:endParaRPr lang="en-GB" sz="4400" b="1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150937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Odzyskiwanie przeszłości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395288" y="2636838"/>
            <a:ext cx="8229600" cy="3384550"/>
          </a:xfrm>
        </p:spPr>
        <p:txBody>
          <a:bodyPr/>
          <a:lstStyle/>
          <a:p>
            <a:r>
              <a:rPr lang="pl-PL" b="1" smtClean="0"/>
              <a:t>Rozumienie powszechnie znanych postaci historycznych, które były niepełnosprawne albo niesłyszące.</a:t>
            </a:r>
            <a:endParaRPr lang="en-GB" b="1" smtClean="0"/>
          </a:p>
          <a:p>
            <a:r>
              <a:rPr lang="pl-PL" b="1" smtClean="0"/>
              <a:t>Odkrywanie</a:t>
            </a:r>
            <a:r>
              <a:rPr lang="en-GB" b="1" smtClean="0"/>
              <a:t> </a:t>
            </a:r>
            <a:r>
              <a:rPr lang="pl-PL" b="1" smtClean="0"/>
              <a:t>mniej znanych postaci, które były niepełnosprawne albo niesłyszące i zasługują na większą sławę.</a:t>
            </a:r>
            <a:endParaRPr lang="en-GB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Joshua Reynolds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GB" sz="2800" b="1" smtClean="0"/>
              <a:t>1723-1792</a:t>
            </a:r>
          </a:p>
          <a:p>
            <a:pPr marL="0" indent="0" algn="ctr">
              <a:buFont typeface="Arial" charset="0"/>
              <a:buNone/>
            </a:pPr>
            <a:endParaRPr lang="en-GB" sz="2800" b="1" smtClean="0"/>
          </a:p>
          <a:p>
            <a:pPr marL="0" indent="0" algn="ctr"/>
            <a:r>
              <a:rPr lang="pl-PL" sz="2800" b="1" smtClean="0"/>
              <a:t>Rywal </a:t>
            </a:r>
            <a:r>
              <a:rPr lang="en-GB" sz="2800" b="1" smtClean="0"/>
              <a:t>Gainsborough</a:t>
            </a:r>
            <a:r>
              <a:rPr lang="pl-PL" sz="2800" b="1" smtClean="0"/>
              <a:t>a</a:t>
            </a:r>
            <a:r>
              <a:rPr lang="en-GB" sz="2800" b="1" smtClean="0"/>
              <a:t> </a:t>
            </a:r>
            <a:endParaRPr lang="pl-PL" sz="2800" b="1" smtClean="0"/>
          </a:p>
          <a:p>
            <a:pPr marL="0" indent="0" algn="ctr"/>
            <a:r>
              <a:rPr lang="pl-PL" sz="2800" b="1" smtClean="0"/>
              <a:t>Przewodniczący Królewskiej Akademii Sztuki</a:t>
            </a:r>
          </a:p>
          <a:p>
            <a:pPr marL="0" indent="0" algn="ctr"/>
            <a:r>
              <a:rPr lang="pl-PL" sz="2800" b="1" smtClean="0"/>
              <a:t>Przyjaciel</a:t>
            </a:r>
            <a:r>
              <a:rPr lang="en-GB" sz="2800" b="1" smtClean="0"/>
              <a:t> </a:t>
            </a:r>
            <a:r>
              <a:rPr lang="pl-PL" sz="2800" b="1" smtClean="0"/>
              <a:t>czołowych postaci historycznych</a:t>
            </a:r>
          </a:p>
          <a:p>
            <a:pPr marL="0" indent="0" algn="ctr"/>
            <a:r>
              <a:rPr lang="pl-P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Stracił słuch w wieku ok. </a:t>
            </a:r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  <a:r>
              <a:rPr lang="pl-P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lat</a:t>
            </a:r>
            <a:r>
              <a:rPr lang="en-GB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713" y="5084763"/>
            <a:ext cx="5659437" cy="785812"/>
          </a:xfrm>
        </p:spPr>
        <p:txBody>
          <a:bodyPr>
            <a:normAutofit/>
          </a:bodyPr>
          <a:lstStyle/>
          <a:p>
            <a:r>
              <a:rPr lang="en-GB" sz="1800" i="1" smtClean="0"/>
              <a:t>The Academicians of the Royal Academy</a:t>
            </a:r>
            <a:r>
              <a:rPr lang="pl-PL" sz="1800" i="1" smtClean="0"/>
              <a:t> [Nauczyciele Akademii Królewskiej]</a:t>
            </a:r>
            <a:r>
              <a:rPr lang="en-GB" sz="1800" smtClean="0"/>
              <a:t>, Johan Zoffany, 1771-2, Royal Collection </a:t>
            </a:r>
          </a:p>
        </p:txBody>
      </p:sp>
      <p:sp>
        <p:nvSpPr>
          <p:cNvPr id="29698" name="Picture Placeholder 4"/>
          <p:cNvSpPr>
            <a:spLocks noGrp="1"/>
          </p:cNvSpPr>
          <p:nvPr>
            <p:ph type="pic" idx="1"/>
          </p:nvPr>
        </p:nvSpPr>
        <p:spPr>
          <a:xfrm>
            <a:off x="1792288" y="1557338"/>
            <a:ext cx="5486400" cy="3170237"/>
          </a:xfrm>
        </p:spPr>
      </p:sp>
      <p:sp>
        <p:nvSpPr>
          <p:cNvPr id="29699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713" y="6053138"/>
            <a:ext cx="5486400" cy="804862"/>
          </a:xfrm>
        </p:spPr>
        <p:txBody>
          <a:bodyPr/>
          <a:lstStyle/>
          <a:p>
            <a:r>
              <a:rPr lang="en-GB" smtClean="0"/>
              <a:t>Źródło: Wikimedia Commons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39863"/>
            <a:ext cx="54737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295400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Wpływ utraty słuchu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3128963"/>
          </a:xfrm>
        </p:spPr>
        <p:txBody>
          <a:bodyPr>
            <a:normAutofit/>
          </a:bodyPr>
          <a:lstStyle/>
          <a:p>
            <a:r>
              <a:rPr lang="pl-PL" b="1" smtClean="0"/>
              <a:t>Nie lubił rozmawiać z klientami, wolał skupić się na malowaniu obrazów</a:t>
            </a:r>
            <a:endParaRPr lang="en-GB" b="1" smtClean="0"/>
          </a:p>
          <a:p>
            <a:r>
              <a:rPr lang="pl-PL" b="1" smtClean="0"/>
              <a:t>Utrata słuchu sprawiła, że wyostrzyła się jego zdolność obserwacji, przez co jego portrety są innowacyjne </a:t>
            </a:r>
            <a:br>
              <a:rPr lang="pl-PL" b="1" smtClean="0"/>
            </a:br>
            <a:r>
              <a:rPr lang="pl-PL" b="1" smtClean="0"/>
              <a:t>i niezwykłe</a:t>
            </a:r>
            <a:endParaRPr lang="en-GB" b="1" smtClean="0"/>
          </a:p>
          <a:p>
            <a:pPr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1835150" y="4149725"/>
            <a:ext cx="5486400" cy="714375"/>
          </a:xfrm>
        </p:spPr>
        <p:txBody>
          <a:bodyPr/>
          <a:lstStyle/>
          <a:p>
            <a:r>
              <a:rPr lang="en-GB" i="1" smtClean="0"/>
              <a:t>Miss Jane Bowles</a:t>
            </a:r>
            <a:r>
              <a:rPr lang="en-GB" smtClean="0"/>
              <a:t>, ok.1775, Wallace Collection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19250" y="5084763"/>
            <a:ext cx="6121400" cy="1223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2100" b="1" smtClean="0"/>
              <a:t>Mała dziewczynka z psotnym wyrazem twarzy trochę zbyt mocno tuli swojego pieska </a:t>
            </a:r>
            <a:r>
              <a:rPr lang="en-GB" sz="2100" b="1" smtClean="0"/>
              <a:t>– s</a:t>
            </a:r>
            <a:r>
              <a:rPr lang="pl-PL" sz="2100" b="1" smtClean="0"/>
              <a:t>pójrz, jak źle czuje się ten pies</a:t>
            </a:r>
            <a:r>
              <a:rPr lang="en-GB" sz="2100" b="1" smtClean="0"/>
              <a:t>! </a:t>
            </a:r>
            <a:r>
              <a:rPr lang="pl-PL" sz="2100" b="1" smtClean="0"/>
              <a:t/>
            </a:r>
            <a:br>
              <a:rPr lang="pl-PL" sz="2100" b="1" smtClean="0"/>
            </a:br>
            <a:r>
              <a:rPr lang="en-GB" sz="1200" smtClean="0"/>
              <a:t>© Wallace Collection 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2286000" y="29670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http://wallacelive.wallacecollection.org/eMuseumPlus?service=ExternalInterface&amp;module=collection&amp;objectId=64926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763713" y="4149725"/>
            <a:ext cx="5486400" cy="566738"/>
          </a:xfrm>
        </p:spPr>
        <p:txBody>
          <a:bodyPr/>
          <a:lstStyle/>
          <a:p>
            <a:r>
              <a:rPr lang="en-GB" smtClean="0"/>
              <a:t>Self-Portrait as a Deaf Man, ok.1775, Tate</a:t>
            </a:r>
          </a:p>
        </p:txBody>
      </p:sp>
      <p:sp>
        <p:nvSpPr>
          <p:cNvPr id="32770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250" y="4868863"/>
            <a:ext cx="6337300" cy="1989137"/>
          </a:xfrm>
        </p:spPr>
        <p:txBody>
          <a:bodyPr/>
          <a:lstStyle/>
          <a:p>
            <a:r>
              <a:rPr lang="en-GB" sz="2000" b="1" smtClean="0"/>
              <a:t>Reynolds </a:t>
            </a:r>
            <a:r>
              <a:rPr lang="pl-PL" sz="2000" b="1" smtClean="0"/>
              <a:t>czuł się wystarczająco pewnie, by sportretować siebie nie tylko jako starzejącego się, ale także jako niesłyszącego</a:t>
            </a:r>
            <a:r>
              <a:rPr lang="en-GB" sz="2000" b="1" smtClean="0"/>
              <a:t> – </a:t>
            </a:r>
            <a:r>
              <a:rPr lang="pl-PL" sz="2000" b="1" smtClean="0"/>
              <a:t>ten obraz jest bardzo nietypowy dla czasów w których powstał</a:t>
            </a:r>
            <a:r>
              <a:rPr lang="en-GB" sz="2000" smtClean="0"/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0" y="310515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 invalidUrl="https:///"/>
              </a:rPr>
              <a:t>https://</a:t>
            </a:r>
            <a:r>
              <a:rPr lang="en-GB">
                <a:hlinkClick r:id="rId3"/>
              </a:rPr>
              <a:t>www.tate.org.uk/art/artworks/reynolds-self-portrait-as-a-deaf-man-n04505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3357563"/>
            <a:ext cx="7273925" cy="935037"/>
          </a:xfrm>
        </p:spPr>
        <p:txBody>
          <a:bodyPr>
            <a:normAutofit/>
          </a:bodyPr>
          <a:lstStyle/>
          <a:p>
            <a:r>
              <a:rPr lang="en-GB" i="1" smtClean="0"/>
              <a:t>Self-Portrait, Wearing Glasses</a:t>
            </a:r>
            <a:r>
              <a:rPr lang="en-GB" smtClean="0"/>
              <a:t>, ok.1788, </a:t>
            </a:r>
            <a:r>
              <a:rPr lang="pl-PL" smtClean="0"/>
              <a:t/>
            </a:r>
            <a:br>
              <a:rPr lang="pl-PL" smtClean="0"/>
            </a:br>
            <a:r>
              <a:rPr lang="en-GB" smtClean="0"/>
              <a:t>English Heritage, Apsley House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365625"/>
            <a:ext cx="7704137" cy="2303463"/>
          </a:xfrm>
        </p:spPr>
        <p:txBody>
          <a:bodyPr>
            <a:normAutofit/>
          </a:bodyPr>
          <a:lstStyle/>
          <a:p>
            <a:r>
              <a:rPr lang="pl-PL" sz="2600" b="1" smtClean="0"/>
              <a:t>Kolejny nietypowy portret</a:t>
            </a:r>
            <a:r>
              <a:rPr lang="en-GB" sz="2600" b="1" smtClean="0"/>
              <a:t> – </a:t>
            </a:r>
            <a:r>
              <a:rPr lang="pl-PL" sz="2600" b="1" smtClean="0"/>
              <a:t>ludzi rzadko ukazywano z przyrządami korygującymi;</a:t>
            </a:r>
            <a:r>
              <a:rPr lang="en-GB" sz="2600" b="1" smtClean="0"/>
              <a:t> </a:t>
            </a:r>
            <a:r>
              <a:rPr lang="pl-PL" sz="2600" b="1" smtClean="0"/>
              <a:t>fakt, że tak wybitny artysta ukazał samego siebie </a:t>
            </a:r>
            <a:br>
              <a:rPr lang="pl-PL" sz="2600" b="1" smtClean="0"/>
            </a:br>
            <a:r>
              <a:rPr lang="pl-PL" sz="2600" b="1" smtClean="0"/>
              <a:t>w sposób tak szczery, był rewolucyjny.  </a:t>
            </a:r>
            <a:endParaRPr lang="en-GB" sz="2600" b="1" smtClean="0"/>
          </a:p>
          <a:p>
            <a:r>
              <a:rPr lang="en-GB" sz="2000" smtClean="0"/>
              <a:t>© English Heritage Photo Library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124075" y="184467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</a:t>
            </a:r>
            <a:r>
              <a:rPr lang="en-GB">
                <a:hlinkClick r:id="rId2"/>
              </a:rPr>
              <a:t>www.englishheritageimages.com/self-portrait-of-joshua-reynolds-n070503/print/5405677.html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smtClean="0"/>
              <a:t>Giorgio de Chirico, </a:t>
            </a:r>
            <a:r>
              <a:rPr lang="en-GB" sz="1800" i="1" smtClean="0"/>
              <a:t>The Uncertainty of the Poet</a:t>
            </a:r>
            <a:r>
              <a:rPr lang="pl-PL" sz="1800" i="1" smtClean="0"/>
              <a:t> [Niepewność poety]</a:t>
            </a:r>
            <a:r>
              <a:rPr lang="en-GB" sz="1800" smtClean="0"/>
              <a:t>, 1913, </a:t>
            </a:r>
            <a:r>
              <a:rPr lang="en-GB" sz="1000" smtClean="0"/>
              <a:t>© DACS 2002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55650" y="5589588"/>
            <a:ext cx="7388225" cy="94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1800" b="1" smtClean="0"/>
              <a:t>Przykład międzykulturowej perspektywy, która pojawia się </a:t>
            </a:r>
            <a:br>
              <a:rPr lang="pl-PL" sz="1800" b="1" smtClean="0"/>
            </a:br>
            <a:r>
              <a:rPr lang="pl-PL" sz="1800" b="1" smtClean="0"/>
              <a:t>w momencie, gdy muzeum dostrzega różnorodność swoich gości. </a:t>
            </a:r>
            <a:endParaRPr lang="en-GB" sz="1800" b="1" smtClean="0"/>
          </a:p>
        </p:txBody>
      </p:sp>
      <p:sp>
        <p:nvSpPr>
          <p:cNvPr id="15364" name="Picture Placeholder 4"/>
          <p:cNvSpPr txBox="1">
            <a:spLocks/>
          </p:cNvSpPr>
          <p:nvPr/>
        </p:nvSpPr>
        <p:spPr bwMode="auto">
          <a:xfrm>
            <a:off x="1763713" y="620713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3"/>
              </a:rPr>
              <a:t>https://www.tate.org.uk/art/artworks/de-chirico-the-uncertainty-of-the-poet-t04109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2800" b="1" smtClean="0"/>
              <a:t>Podejście </a:t>
            </a:r>
            <a:r>
              <a:rPr lang="en-GB" sz="2800" b="1" smtClean="0"/>
              <a:t>Reynolds</a:t>
            </a:r>
            <a:r>
              <a:rPr lang="pl-PL" sz="2800" b="1" smtClean="0"/>
              <a:t>a do niepełnosprawności oznaczało, że ukazywał on swych przyjaciół </a:t>
            </a:r>
            <a:br>
              <a:rPr lang="pl-PL" sz="2800" b="1" smtClean="0"/>
            </a:br>
            <a:r>
              <a:rPr lang="pl-PL" sz="2800" b="1" smtClean="0"/>
              <a:t>w sposób prawdziwy, co nie zawsze się im podobało.</a:t>
            </a:r>
            <a:endParaRPr lang="en-GB" sz="2800" b="1" smtClean="0"/>
          </a:p>
          <a:p>
            <a:pPr marL="0" indent="0">
              <a:buFont typeface="Arial" charset="0"/>
              <a:buNone/>
            </a:pPr>
            <a:r>
              <a:rPr lang="pl-PL" sz="2800" b="1" smtClean="0"/>
              <a:t/>
            </a:r>
            <a:br>
              <a:rPr lang="pl-PL" sz="2800" b="1" smtClean="0"/>
            </a:br>
            <a:r>
              <a:rPr lang="pl-PL" sz="2800" b="1" smtClean="0"/>
              <a:t>Twórcy pierwszego Słownika Języka Angielskiego, Samuelowi Johnsonowi nie podobało się, że został uwieczniony jako cierpiący na krótkowzroczność „mrugający Sam”. </a:t>
            </a:r>
            <a:endParaRPr lang="en-GB" sz="2800" b="1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i="1" smtClean="0"/>
              <a:t>Dziewczynka z truskawkami</a:t>
            </a:r>
            <a:r>
              <a:rPr lang="en-GB" sz="1800" i="1" smtClean="0"/>
              <a:t>, </a:t>
            </a:r>
            <a:r>
              <a:rPr lang="en-GB" sz="1800" smtClean="0"/>
              <a:t>1772-3, Wallace Collection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600" b="1" smtClean="0"/>
              <a:t>Reynolds </a:t>
            </a:r>
            <a:r>
              <a:rPr lang="pl-PL" sz="1600" b="1" smtClean="0"/>
              <a:t>próbował nowych technik </a:t>
            </a:r>
            <a:r>
              <a:rPr lang="en-GB" sz="1600" b="1" smtClean="0"/>
              <a:t>– </a:t>
            </a:r>
            <a:r>
              <a:rPr lang="pl-PL" sz="1600" b="1" smtClean="0"/>
              <a:t>próby te nie zawsze były udane,</a:t>
            </a:r>
            <a:r>
              <a:rPr lang="en-GB" sz="1600" b="1" smtClean="0"/>
              <a:t> </a:t>
            </a:r>
            <a:r>
              <a:rPr lang="pl-PL" sz="1600" b="1" smtClean="0"/>
              <a:t>to jeden z przykładów</a:t>
            </a:r>
            <a:r>
              <a:rPr lang="en-GB" sz="1600" b="1" smtClean="0"/>
              <a:t>,</a:t>
            </a:r>
            <a:r>
              <a:rPr lang="pl-PL" sz="1600" b="1" smtClean="0"/>
              <a:t> twarz dziewczynki zapada w pamięć.</a:t>
            </a:r>
            <a:endParaRPr lang="en-GB" sz="1600" b="1" smtClean="0"/>
          </a:p>
          <a:p>
            <a:pPr>
              <a:lnSpc>
                <a:spcPct val="80000"/>
              </a:lnSpc>
            </a:pPr>
            <a:r>
              <a:rPr lang="en-GB" sz="1600" smtClean="0"/>
              <a:t>© Wallace Collection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286000" y="29670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http://wallacelive.wallacecollection.org/eMuseumPlus?service=ExternalInterface&amp;module=collection&amp;objectId=64930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4292600"/>
            <a:ext cx="5486400" cy="566738"/>
          </a:xfrm>
        </p:spPr>
        <p:txBody>
          <a:bodyPr>
            <a:normAutofit/>
          </a:bodyPr>
          <a:lstStyle/>
          <a:p>
            <a:r>
              <a:rPr lang="pl-PL" sz="1800" smtClean="0"/>
              <a:t>Warsztaty dla osób niesłyszących bez względu na wiek</a:t>
            </a:r>
            <a:r>
              <a:rPr lang="en-GB" sz="1800" smtClean="0"/>
              <a:t>, </a:t>
            </a:r>
            <a:r>
              <a:rPr lang="pl-PL" sz="1800" smtClean="0"/>
              <a:t>rok </a:t>
            </a:r>
            <a:r>
              <a:rPr lang="en-GB" sz="1800" smtClean="0"/>
              <a:t>2005</a:t>
            </a:r>
          </a:p>
        </p:txBody>
      </p:sp>
      <p:sp>
        <p:nvSpPr>
          <p:cNvPr id="368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450" y="5013325"/>
            <a:ext cx="6062663" cy="1381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000" b="1" smtClean="0"/>
              <a:t>Warsztaty z osobami niesłyszącymi wszelkich grup wiekowych, dotyczące kolekcji Muzeum </a:t>
            </a:r>
            <a:r>
              <a:rPr lang="en-GB" sz="2000" b="1" smtClean="0"/>
              <a:t>Wallace</a:t>
            </a:r>
            <a:r>
              <a:rPr lang="pl-PL" sz="2000" b="1" smtClean="0"/>
              <a:t>, które odbyły się po wykładzie o </a:t>
            </a:r>
            <a:r>
              <a:rPr lang="en-GB" sz="2000" b="1" smtClean="0"/>
              <a:t>Sir Reynolds</a:t>
            </a:r>
            <a:r>
              <a:rPr lang="pl-PL" sz="2000" b="1" smtClean="0"/>
              <a:t>ie.</a:t>
            </a:r>
            <a:r>
              <a:rPr lang="pl-PL" sz="1800" b="1" smtClean="0"/>
              <a:t> </a:t>
            </a:r>
            <a:r>
              <a:rPr lang="en-GB" sz="1800" b="1" smtClean="0"/>
              <a:t> </a:t>
            </a:r>
          </a:p>
          <a:p>
            <a:pPr>
              <a:lnSpc>
                <a:spcPct val="80000"/>
              </a:lnSpc>
            </a:pPr>
            <a:r>
              <a:rPr lang="en-GB" smtClean="0"/>
              <a:t>© Miles Thomas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1341438"/>
            <a:ext cx="5486400" cy="2841625"/>
          </a:xfrm>
        </p:spPr>
      </p:pic>
      <p:pic>
        <p:nvPicPr>
          <p:cNvPr id="36868" name="Picture 3" descr="C:\Users\Andrew\AppData\Local\Microsoft\Windows\Temporary Internet Files\Content.IE5\176T1BV7\W'shop-Strawberry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341438"/>
            <a:ext cx="39608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95288" y="4797425"/>
            <a:ext cx="8316912" cy="566738"/>
          </a:xfrm>
        </p:spPr>
        <p:txBody>
          <a:bodyPr/>
          <a:lstStyle/>
          <a:p>
            <a:r>
              <a:rPr lang="pl-PL" sz="2400" smtClean="0"/>
              <a:t>Efekt końcowy</a:t>
            </a:r>
            <a:r>
              <a:rPr lang="en-GB" sz="2400" smtClean="0"/>
              <a:t>: </a:t>
            </a:r>
            <a:r>
              <a:rPr lang="pl-PL" sz="2400" smtClean="0"/>
              <a:t>Odsłonięcie </a:t>
            </a:r>
            <a:r>
              <a:rPr lang="pl-PL" sz="2400" i="1" smtClean="0"/>
              <a:t>Dziewczynki z truskawkami</a:t>
            </a:r>
            <a:endParaRPr lang="en-GB" sz="2400" i="1" smtClean="0"/>
          </a:p>
        </p:txBody>
      </p:sp>
      <p:sp>
        <p:nvSpPr>
          <p:cNvPr id="37891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5367338"/>
            <a:ext cx="7993063" cy="804862"/>
          </a:xfrm>
        </p:spPr>
        <p:txBody>
          <a:bodyPr/>
          <a:lstStyle/>
          <a:p>
            <a:r>
              <a:rPr lang="pl-PL" sz="1600" b="1" smtClean="0"/>
              <a:t>Obraz zaprojektowany przez dwóch niesłyszących artystów, ku pamięci ich słynnego poprzednika, który także był osobą niesłyszącą</a:t>
            </a:r>
            <a:br>
              <a:rPr lang="pl-PL" sz="1600" b="1" smtClean="0"/>
            </a:br>
            <a:r>
              <a:rPr lang="en-GB" sz="1600" b="1" smtClean="0"/>
              <a:t> © </a:t>
            </a:r>
            <a:r>
              <a:rPr lang="en-GB" sz="1000" b="1" smtClean="0"/>
              <a:t>Miles Thomas</a:t>
            </a:r>
          </a:p>
        </p:txBody>
      </p:sp>
      <p:pic>
        <p:nvPicPr>
          <p:cNvPr id="37892" name="Picture 2" descr="C:\Users\Andrew\AppData\Local\Microsoft\Windows\Temporary Internet Files\Content.IE5\BCTE2V19\Strawb-Girl-Sca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68413"/>
            <a:ext cx="53181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1223962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Wniosek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4" name="Content Placeholder 5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r>
              <a:rPr lang="pl-PL" smtClean="0"/>
              <a:t>Historia sztuki w ujęciu atrakcyjnym </a:t>
            </a:r>
            <a:br>
              <a:rPr lang="pl-PL" smtClean="0"/>
            </a:br>
            <a:r>
              <a:rPr lang="pl-PL" smtClean="0"/>
              <a:t>dla osób niesłyszących pozwala na:</a:t>
            </a:r>
            <a:r>
              <a:rPr lang="en-GB" smtClean="0"/>
              <a:t> </a:t>
            </a:r>
          </a:p>
          <a:p>
            <a:endParaRPr lang="en-GB" smtClean="0"/>
          </a:p>
          <a:p>
            <a:r>
              <a:rPr lang="pl-PL" smtClean="0"/>
              <a:t>nowe spojrzenie na dyscypliny klasyczne;</a:t>
            </a:r>
            <a:endParaRPr lang="en-GB" smtClean="0"/>
          </a:p>
          <a:p>
            <a:r>
              <a:rPr lang="pl-PL" smtClean="0"/>
              <a:t>odkrycie nowych ścieżek dla badań historycznych.</a:t>
            </a:r>
            <a:endParaRPr lang="en-GB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pl-PL" b="1" smtClean="0"/>
              <a:t>I wreszcie</a:t>
            </a:r>
            <a:r>
              <a:rPr lang="en-GB" b="1" smtClean="0"/>
              <a:t>: 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 algn="ctr">
              <a:buFont typeface="Arial" charset="0"/>
              <a:buNone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Wykłady dla osób niesłyszących stały się formą sztuki samą w sobie; zapoczątkowały zupełnie nową jakość. 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l-PL" sz="2400" b="1" smtClean="0"/>
              <a:t>Również osoby słyszące mogą na tym skorzystać;</a:t>
            </a:r>
            <a:r>
              <a:rPr lang="en-GB" sz="2400" b="1" smtClean="0"/>
              <a:t> </a:t>
            </a:r>
            <a:r>
              <a:rPr lang="pl-PL" sz="2400" b="1" smtClean="0"/>
              <a:t>o ile prościej jest pokazać sposób, w jaki zwierzęta są ze sobą połączone poprzez ruch ręki niż wyrażając to słowami:</a:t>
            </a:r>
            <a:r>
              <a:rPr lang="en-GB" sz="2400" b="1" smtClean="0"/>
              <a:t> </a:t>
            </a:r>
            <a:r>
              <a:rPr lang="pl-PL" sz="2400" b="1" smtClean="0"/>
              <a:t>„</a:t>
            </a:r>
            <a:r>
              <a:rPr lang="en-GB" sz="2400" b="1" smtClean="0"/>
              <a:t>Styl</a:t>
            </a:r>
            <a:r>
              <a:rPr lang="pl-PL" sz="2400" b="1" smtClean="0"/>
              <a:t> </a:t>
            </a:r>
            <a:r>
              <a:rPr lang="en-GB" sz="2400" b="1" smtClean="0"/>
              <a:t>II</a:t>
            </a:r>
            <a:r>
              <a:rPr lang="pl-PL" sz="2400" b="1" smtClean="0"/>
              <a:t>,</a:t>
            </a:r>
            <a:r>
              <a:rPr lang="en-GB" sz="2400" b="1" smtClean="0"/>
              <a:t> </a:t>
            </a:r>
            <a:r>
              <a:rPr lang="pl-PL" sz="2400" b="1" smtClean="0"/>
              <a:t>plecionka </a:t>
            </a:r>
            <a:r>
              <a:rPr lang="en-GB" sz="2400" b="1" smtClean="0"/>
              <a:t>zoomor</a:t>
            </a:r>
            <a:r>
              <a:rPr lang="pl-PL" sz="2400" b="1" smtClean="0"/>
              <a:t>ficzna</a:t>
            </a:r>
            <a:r>
              <a:rPr lang="en-GB" sz="2400" b="1" smtClean="0"/>
              <a:t>” – </a:t>
            </a:r>
            <a:r>
              <a:rPr lang="pl-PL" sz="2400" b="1" smtClean="0"/>
              <a:t>które są zrozumiałe jedynie dla eksperta</a:t>
            </a:r>
            <a:r>
              <a:rPr lang="en-GB" sz="2400" b="1" smtClean="0"/>
              <a:t>?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GB" sz="2400" b="1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GB" sz="900" smtClean="0"/>
              <a:t>Źródło: Wikimedia Commons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00213"/>
            <a:ext cx="35290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437063"/>
            <a:ext cx="7772400" cy="1362075"/>
          </a:xfrm>
        </p:spPr>
        <p:txBody>
          <a:bodyPr>
            <a:normAutofit/>
          </a:bodyPr>
          <a:lstStyle/>
          <a:p>
            <a:r>
              <a:rPr lang="pl-PL" cap="none" smtClean="0"/>
              <a:t>STUDIUM PRZYPADKU NR</a:t>
            </a:r>
            <a:r>
              <a:rPr lang="en-GB" cap="none" smtClean="0"/>
              <a:t>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2420938"/>
            <a:ext cx="7772400" cy="1500187"/>
          </a:xfrm>
        </p:spPr>
        <p:txBody>
          <a:bodyPr>
            <a:normAutofit/>
          </a:bodyPr>
          <a:lstStyle/>
          <a:p>
            <a:r>
              <a:rPr lang="pl-PL" sz="4400" b="1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Sztuka gestu i ekspresji</a:t>
            </a:r>
            <a:r>
              <a:rPr lang="en-GB" sz="4400" b="1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38237"/>
          </a:xfrm>
        </p:spPr>
        <p:txBody>
          <a:bodyPr>
            <a:normAutofit/>
          </a:bodyPr>
          <a:lstStyle/>
          <a:p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Budowanie na bazie obserwacji</a:t>
            </a:r>
            <a:endParaRPr lang="en-GB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000" smtClean="0"/>
              <a:t>Niesłyszący goście muzeum są bardzo spostrzegawczy i lubią bacznie przyglądać się dziełom sztuki.</a:t>
            </a:r>
          </a:p>
          <a:p>
            <a:pPr>
              <a:lnSpc>
                <a:spcPct val="90000"/>
              </a:lnSpc>
            </a:pPr>
            <a:r>
              <a:rPr lang="pl-PL" sz="3000" smtClean="0"/>
              <a:t>W sposób naturalny przyciąga ich tematyka związana z gestem i środkami wyrazu. </a:t>
            </a:r>
          </a:p>
          <a:p>
            <a:pPr>
              <a:lnSpc>
                <a:spcPct val="90000"/>
              </a:lnSpc>
            </a:pPr>
            <a:r>
              <a:rPr lang="pl-PL" sz="3000" smtClean="0"/>
              <a:t>W języku migowym można z łatwością uczyć klasycznych dyscypliny sztuki takich jak np. </a:t>
            </a:r>
            <a:r>
              <a:rPr lang="pl-PL" sz="3000" b="1" smtClean="0"/>
              <a:t>ikonografia </a:t>
            </a:r>
            <a:r>
              <a:rPr lang="pl-PL" sz="3000" smtClean="0"/>
              <a:t>czyli</a:t>
            </a:r>
            <a:r>
              <a:rPr lang="pl-PL" sz="3000" b="1" smtClean="0"/>
              <a:t> </a:t>
            </a:r>
            <a:r>
              <a:rPr lang="pl-PL" sz="3000" smtClean="0"/>
              <a:t>interpretowanie obrazów </a:t>
            </a:r>
            <a:br>
              <a:rPr lang="pl-PL" sz="3000" smtClean="0"/>
            </a:br>
            <a:r>
              <a:rPr lang="pl-PL" sz="3000" smtClean="0"/>
              <a:t>i symboli w sztuce.</a:t>
            </a:r>
            <a:endParaRPr lang="en-GB" sz="3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1368425"/>
          </a:xfrm>
        </p:spPr>
        <p:txBody>
          <a:bodyPr>
            <a:normAutofit/>
          </a:bodyPr>
          <a:lstStyle/>
          <a:p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Język symboli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b="1" smtClean="0"/>
              <a:t>Zarówno w tradycji zachodnioeuropejskiej, </a:t>
            </a:r>
            <a:br>
              <a:rPr lang="pl-PL" b="1" smtClean="0"/>
            </a:br>
            <a:r>
              <a:rPr lang="pl-PL" b="1" smtClean="0"/>
              <a:t>jak i wschodnioeuropejskiej </a:t>
            </a:r>
            <a:br>
              <a:rPr lang="pl-PL" b="1" smtClean="0"/>
            </a:br>
            <a:r>
              <a:rPr lang="pl-PL" b="1" smtClean="0"/>
              <a:t>symbolika gestów i mimiki w sztuce klasycznej ma odpowiedniki w języku migowym: gesty i mimika mają bardzo bogate znaczenie.</a:t>
            </a:r>
            <a:r>
              <a:rPr lang="en-GB" b="1" smtClean="0"/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048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b="1" smtClean="0"/>
              <a:t>Antonio Cicognara</a:t>
            </a:r>
          </a:p>
          <a:p>
            <a:r>
              <a:rPr lang="pl-PL" sz="2000" b="1" i="1" smtClean="0"/>
              <a:t>Zwiastowanie</a:t>
            </a:r>
            <a:endParaRPr lang="en-GB" sz="2000" b="1" i="1" smtClean="0"/>
          </a:p>
          <a:p>
            <a:r>
              <a:rPr lang="pl-PL" sz="2000" b="1" smtClean="0"/>
              <a:t>ok</a:t>
            </a:r>
            <a:r>
              <a:rPr lang="en-GB" sz="2000" b="1" smtClean="0"/>
              <a:t>.1480-1500</a:t>
            </a:r>
          </a:p>
          <a:p>
            <a:r>
              <a:rPr lang="en-GB" sz="2000" b="1" smtClean="0"/>
              <a:t>© Wallace Collection, Lo</a:t>
            </a:r>
            <a:r>
              <a:rPr lang="pl-PL" sz="2000" b="1" smtClean="0"/>
              <a:t>ndyn</a:t>
            </a:r>
            <a:endParaRPr lang="en-GB" sz="2000" b="1" smtClean="0"/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hlinkClick r:id="rId2"/>
            </a:endParaRPr>
          </a:p>
          <a:p>
            <a:endParaRPr lang="en-GB" smtClean="0">
              <a:hlinkClick r:id="rId2"/>
            </a:endParaRPr>
          </a:p>
          <a:p>
            <a:endParaRPr lang="en-GB" smtClean="0">
              <a:hlinkClick r:id="rId2"/>
            </a:endParaRPr>
          </a:p>
          <a:p>
            <a:r>
              <a:rPr lang="en-GB" smtClean="0">
                <a:hlinkClick r:id="rId2"/>
              </a:rPr>
              <a:t>http://wallacelive.wallacecollection.org/eMuseumPlus?service=ExternalInterface&amp;module=collection&amp;objectId=65470</a:t>
            </a: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21507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b="1" smtClean="0"/>
              <a:t>Philippe de Champaigne</a:t>
            </a:r>
          </a:p>
          <a:p>
            <a:r>
              <a:rPr lang="pl-PL" sz="2000" b="1" i="1" smtClean="0"/>
              <a:t>Zwiastowanie</a:t>
            </a:r>
            <a:endParaRPr lang="en-GB" sz="2000" b="1" i="1" smtClean="0"/>
          </a:p>
          <a:p>
            <a:r>
              <a:rPr lang="pl-PL" sz="2000" b="1" smtClean="0"/>
              <a:t>ok</a:t>
            </a:r>
            <a:r>
              <a:rPr lang="en-GB" sz="2000" b="1" smtClean="0"/>
              <a:t>.1648</a:t>
            </a:r>
          </a:p>
          <a:p>
            <a:r>
              <a:rPr lang="en-GB" sz="2000" b="1" smtClean="0"/>
              <a:t>© Wallace Collection, Lond</a:t>
            </a:r>
            <a:r>
              <a:rPr lang="pl-PL" sz="2000" b="1" smtClean="0"/>
              <a:t>yn</a:t>
            </a:r>
            <a:endParaRPr lang="en-GB" sz="2000" b="1" smtClean="0"/>
          </a:p>
          <a:p>
            <a:endParaRPr lang="en-GB" smtClean="0"/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4067175" y="2259013"/>
            <a:ext cx="3889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2"/>
              </a:rPr>
              <a:t>http://wallacelive.wallacecollection.org/eMuseumPlus?service=ExternalInterface&amp;module=collection&amp;objectId=65068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>
                <a:hlinkClick r:id="rId2"/>
              </a:rPr>
              <a:t>http://wallacelive.wallacecollection.org/eMuseumPlus?service=ExternalInterface&amp;module=collection&amp;objectId=64943</a:t>
            </a: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  <p:sp>
        <p:nvSpPr>
          <p:cNvPr id="2253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b="1" smtClean="0"/>
              <a:t>Bartolomé Esteban Murillo</a:t>
            </a:r>
          </a:p>
          <a:p>
            <a:r>
              <a:rPr lang="pl-PL" sz="2000" b="1" smtClean="0"/>
              <a:t>Zwiastowanie</a:t>
            </a:r>
            <a:endParaRPr lang="en-GB" sz="2000" b="1" smtClean="0"/>
          </a:p>
          <a:p>
            <a:r>
              <a:rPr lang="pl-PL" sz="2000" b="1" smtClean="0"/>
              <a:t>ok</a:t>
            </a:r>
            <a:r>
              <a:rPr lang="en-GB" sz="2000" b="1" smtClean="0"/>
              <a:t>.1665-70</a:t>
            </a:r>
          </a:p>
          <a:p>
            <a:r>
              <a:rPr lang="en-GB" sz="2000" b="1" smtClean="0"/>
              <a:t>© Wallace Collection, Lond</a:t>
            </a:r>
            <a:r>
              <a:rPr lang="pl-PL" sz="2000" b="1" smtClean="0"/>
              <a:t>y</a:t>
            </a:r>
            <a:r>
              <a:rPr lang="en-GB" sz="2000" b="1" smtClean="0"/>
              <a:t>n </a:t>
            </a:r>
          </a:p>
          <a:p>
            <a:endParaRPr lang="en-GB" sz="2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 b="1" i="1" smtClean="0"/>
              <a:t>Matka Boska</a:t>
            </a:r>
          </a:p>
          <a:p>
            <a:pPr>
              <a:lnSpc>
                <a:spcPct val="90000"/>
              </a:lnSpc>
            </a:pPr>
            <a:r>
              <a:rPr lang="pl-PL" sz="2000" b="1" i="1" smtClean="0"/>
              <a:t>Hodigitria</a:t>
            </a:r>
            <a:r>
              <a:rPr lang="en-GB" sz="2000" b="1" i="1" smtClean="0"/>
              <a:t> </a:t>
            </a:r>
          </a:p>
          <a:p>
            <a:pPr>
              <a:lnSpc>
                <a:spcPct val="90000"/>
              </a:lnSpc>
            </a:pPr>
            <a:r>
              <a:rPr lang="pl-PL" sz="2000" b="1" smtClean="0"/>
              <a:t>„Wskazująca drogę”</a:t>
            </a:r>
            <a:endParaRPr lang="en-GB" sz="2000" b="1" smtClean="0"/>
          </a:p>
          <a:p>
            <a:pPr>
              <a:lnSpc>
                <a:spcPct val="90000"/>
              </a:lnSpc>
            </a:pPr>
            <a:r>
              <a:rPr lang="pl-PL" sz="2000" b="1" smtClean="0"/>
              <a:t>Dionizy</a:t>
            </a:r>
            <a:r>
              <a:rPr lang="en-GB" sz="2000" b="1" smtClean="0"/>
              <a:t>, </a:t>
            </a:r>
            <a:r>
              <a:rPr lang="pl-PL" sz="2000" b="1" smtClean="0"/>
              <a:t>ok</a:t>
            </a:r>
            <a:r>
              <a:rPr lang="en-GB" sz="2000" b="1" smtClean="0"/>
              <a:t>.1500</a:t>
            </a:r>
          </a:p>
          <a:p>
            <a:pPr>
              <a:lnSpc>
                <a:spcPct val="90000"/>
              </a:lnSpc>
            </a:pPr>
            <a:r>
              <a:rPr lang="pl-PL" sz="2000" b="1" smtClean="0"/>
              <a:t>Katedra Smoleńska</a:t>
            </a:r>
            <a:endParaRPr lang="en-GB" sz="2000" b="1" smtClean="0"/>
          </a:p>
          <a:p>
            <a:pPr>
              <a:lnSpc>
                <a:spcPct val="90000"/>
              </a:lnSpc>
            </a:pPr>
            <a:endParaRPr lang="en-GB" sz="2000" b="1" smtClean="0"/>
          </a:p>
          <a:p>
            <a:pPr>
              <a:lnSpc>
                <a:spcPct val="90000"/>
              </a:lnSpc>
            </a:pPr>
            <a:endParaRPr lang="en-GB" sz="2000" b="1" smtClean="0"/>
          </a:p>
          <a:p>
            <a:pPr>
              <a:lnSpc>
                <a:spcPct val="90000"/>
              </a:lnSpc>
            </a:pPr>
            <a:endParaRPr lang="en-GB" sz="2000" b="1" smtClean="0"/>
          </a:p>
          <a:p>
            <a:pPr>
              <a:lnSpc>
                <a:spcPct val="90000"/>
              </a:lnSpc>
            </a:pPr>
            <a:endParaRPr lang="en-GB" sz="2000" b="1" smtClean="0"/>
          </a:p>
          <a:p>
            <a:pPr>
              <a:lnSpc>
                <a:spcPct val="90000"/>
              </a:lnSpc>
            </a:pPr>
            <a:endParaRPr lang="en-GB" sz="2000" b="1" smtClean="0"/>
          </a:p>
          <a:p>
            <a:pPr>
              <a:lnSpc>
                <a:spcPct val="90000"/>
              </a:lnSpc>
            </a:pPr>
            <a:endParaRPr lang="en-GB" sz="2000" b="1" smtClean="0"/>
          </a:p>
          <a:p>
            <a:pPr>
              <a:lnSpc>
                <a:spcPct val="90000"/>
              </a:lnSpc>
            </a:pPr>
            <a:endParaRPr lang="en-GB" sz="2000" b="1" smtClean="0"/>
          </a:p>
          <a:p>
            <a:pPr>
              <a:lnSpc>
                <a:spcPct val="90000"/>
              </a:lnSpc>
            </a:pPr>
            <a:endParaRPr lang="en-GB" sz="2000" b="1" smtClean="0"/>
          </a:p>
          <a:p>
            <a:pPr>
              <a:lnSpc>
                <a:spcPct val="90000"/>
              </a:lnSpc>
            </a:pPr>
            <a:r>
              <a:rPr lang="en-GB" sz="1000" smtClean="0"/>
              <a:t>Źródło: Wikimedia Commons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12875"/>
            <a:ext cx="36004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603</Words>
  <Application>Microsoft Office PowerPoint</Application>
  <PresentationFormat>Pokaz na ekranie (4:3)</PresentationFormat>
  <Paragraphs>103</Paragraphs>
  <Slides>27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0" baseType="lpstr">
      <vt:lpstr>Arial</vt:lpstr>
      <vt:lpstr>Calibri</vt:lpstr>
      <vt:lpstr>1_Office Theme</vt:lpstr>
      <vt:lpstr>Spotkanie 5: 11.03.2014</vt:lpstr>
      <vt:lpstr>Giorgio de Chirico, The Uncertainty of the Poet [Niepewność poety], 1913, © DACS 2002 </vt:lpstr>
      <vt:lpstr>STUDIUM PRZYPADKU NR 1</vt:lpstr>
      <vt:lpstr>Budowanie na bazie obserwacji</vt:lpstr>
      <vt:lpstr>Język symboli</vt:lpstr>
      <vt:lpstr>Slajd 6</vt:lpstr>
      <vt:lpstr>Slajd 7</vt:lpstr>
      <vt:lpstr>Slajd 8</vt:lpstr>
      <vt:lpstr>Slajd 9</vt:lpstr>
      <vt:lpstr>Slajd 10</vt:lpstr>
      <vt:lpstr>Państwo Andrews, Thomas Gainsborough, ok.1750, National Gallery, Londyn</vt:lpstr>
      <vt:lpstr>STUDIUM PRZYPADKU NR 2</vt:lpstr>
      <vt:lpstr>Odzyskiwanie przeszłości</vt:lpstr>
      <vt:lpstr>Sir Joshua Reynolds</vt:lpstr>
      <vt:lpstr>The Academicians of the Royal Academy [Nauczyciele Akademii Królewskiej], Johan Zoffany, 1771-2, Royal Collection </vt:lpstr>
      <vt:lpstr>Wpływ utraty słuchu</vt:lpstr>
      <vt:lpstr>Miss Jane Bowles, ok.1775, Wallace Collection</vt:lpstr>
      <vt:lpstr>Self-Portrait as a Deaf Man, ok.1775, Tate</vt:lpstr>
      <vt:lpstr>Self-Portrait, Wearing Glasses, ok.1788,  English Heritage, Apsley House</vt:lpstr>
      <vt:lpstr>Slajd 20</vt:lpstr>
      <vt:lpstr>Dziewczynka z truskawkami, 1772-3, Wallace Collection</vt:lpstr>
      <vt:lpstr>Warsztaty dla osób niesłyszących bez względu na wiek, rok 2005</vt:lpstr>
      <vt:lpstr>Efekt końcowy: Odsłonięcie Dziewczynki z truskawkami</vt:lpstr>
      <vt:lpstr>Wniosek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Joasia</cp:lastModifiedBy>
  <cp:revision>43</cp:revision>
  <dcterms:created xsi:type="dcterms:W3CDTF">2014-03-04T22:29:07Z</dcterms:created>
  <dcterms:modified xsi:type="dcterms:W3CDTF">2014-03-09T03:19:49Z</dcterms:modified>
</cp:coreProperties>
</file>