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21C0-C802-4A90-8F3B-688EF38A4F6F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546F-4534-45D2-8CF5-CC1602363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912A-941A-4C63-A8DD-B04BD3A25BF9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672D-7B49-40D4-B2D5-886EDA7A11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DE30-3F50-4DEA-941D-3A5D129064D9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E96C-2B68-4920-94BF-A0C33DE57E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9936-FB5A-48D1-95F8-A6B485C7FE2F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1302-88FF-4B24-923B-1816B1BDD5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D527-9C74-4531-B0DE-C23A0246BE57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9364-8C19-4DBE-9C34-31C4173012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4F1B-40C0-42CD-8BF8-F8625E812562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6A01-B102-46F9-9E96-343F6F183B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D72B-A3D6-4B64-9AD3-E047337BCB12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DF78-E0B6-4904-BDAA-3C873E1D6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C550E-91C1-4E42-A599-024C560A0FE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6BA6-E4B6-45CB-B8A6-029F96E585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21437-13D1-475B-BBAC-50C41FD806C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3F71-CACC-45AC-811C-305EA161E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9562-B54B-48A1-9ED3-0E6FEC5FC7C1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DB49-F949-45ED-9DFA-216E3149C8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36EC-4E3F-4C04-A9FF-4270E32652AE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A198-9B62-4A39-AD7C-B02F5CF0E7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A96013-27BC-4286-B9F0-51BC3E5800EF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58AF8-3422-4ECC-8645-A90123AD77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te.org.uk/art/artworks/braque-clarinet-and-bottle-of-rum-on-a-mantelpiece-t02318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f/ff/Cath%C3%A9drale_Salisbury_int%C3%A9rieur.JP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allacelive.wallacecollection.org/eMuseumPlus?service=direct/1/ResultDetailView/result.inline.detail.t1.collection_detailInline.$TspTitleLink$1.link&amp;sp=13&amp;sp=Sartist&amp;sp=SelementList&amp;sp=0&amp;sp=0&amp;sp=999&amp;sp=SdetailView&amp;sp=0&amp;sp=Sdetail&amp;sp=1&amp;sp=T&amp;sp=0&amp;sp=SdetailView&amp;sp=2&amp;sp=F&amp;sp=Scollection&amp;sp=l65167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te.org.uk/art/artworks/picasso-weeping-woman-t05010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te.org.uk/art/artworks/reynolds-self-portrait-as-a-deaf-man-n04505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urtauld.ac.uk/gallery/collections/paintings/imppostimp/vangogh.shtml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Spotkanie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4: 11.03.2014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>
            <a:normAutofit/>
          </a:bodyPr>
          <a:lstStyle/>
          <a:p>
            <a:r>
              <a:rPr lang="pl-PL" b="1" smtClean="0">
                <a:solidFill>
                  <a:srgbClr val="898989"/>
                </a:solidFill>
              </a:rPr>
              <a:t>Ujęcie językowe:</a:t>
            </a:r>
            <a:br>
              <a:rPr lang="pl-PL" b="1" smtClean="0">
                <a:solidFill>
                  <a:srgbClr val="898989"/>
                </a:solidFill>
              </a:rPr>
            </a:br>
            <a:r>
              <a:rPr lang="pl-PL" b="1" smtClean="0">
                <a:solidFill>
                  <a:srgbClr val="898989"/>
                </a:solidFill>
              </a:rPr>
              <a:t>pojęcia związane ze sztuką </a:t>
            </a:r>
            <a:br>
              <a:rPr lang="pl-PL" b="1" smtClean="0">
                <a:solidFill>
                  <a:srgbClr val="898989"/>
                </a:solidFill>
              </a:rPr>
            </a:br>
            <a:r>
              <a:rPr lang="pl-PL" b="1" smtClean="0">
                <a:solidFill>
                  <a:srgbClr val="898989"/>
                </a:solidFill>
              </a:rPr>
              <a:t>w języku migowym. </a:t>
            </a:r>
            <a:endParaRPr lang="en-GB" b="1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4724400"/>
            <a:ext cx="6985000" cy="431800"/>
          </a:xfrm>
        </p:spPr>
        <p:txBody>
          <a:bodyPr>
            <a:normAutofit/>
          </a:bodyPr>
          <a:lstStyle/>
          <a:p>
            <a:r>
              <a:rPr lang="pl-PL" sz="1800" i="1" smtClean="0"/>
              <a:t>Klarnet i butelka rumu na kominku</a:t>
            </a:r>
            <a:r>
              <a:rPr lang="en-GB" sz="1800" smtClean="0"/>
              <a:t>, Georges Braque, 1911 </a:t>
            </a:r>
          </a:p>
        </p:txBody>
      </p:sp>
      <p:sp>
        <p:nvSpPr>
          <p:cNvPr id="2253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en-GB" smtClean="0"/>
              <a:t>© ADAGP, Paris &amp; DACS, Londyn, 2004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86000" y="29670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http://www.tate.org.uk/art/artworks/braque-clarinet-and-bottle-of-rum-on-a-mantelpiece-t02318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mtClean="0"/>
              <a:t>Gotycka nawa</a:t>
            </a:r>
            <a:r>
              <a:rPr lang="en-GB" smtClean="0"/>
              <a:t> </a:t>
            </a:r>
            <a:r>
              <a:rPr lang="pl-PL" smtClean="0"/>
              <a:t>Katedry w </a:t>
            </a:r>
            <a:r>
              <a:rPr lang="en-GB" smtClean="0"/>
              <a:t>Salisbury, </a:t>
            </a:r>
            <a:r>
              <a:rPr lang="pl-PL" smtClean="0"/>
              <a:t>Anglia</a:t>
            </a:r>
            <a:endParaRPr lang="en-GB" smtClean="0"/>
          </a:p>
        </p:txBody>
      </p:sp>
      <p:sp>
        <p:nvSpPr>
          <p:cNvPr id="2355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en-GB" smtClean="0"/>
              <a:t>Źródło: Wikimedia Commons</a:t>
            </a:r>
          </a:p>
        </p:txBody>
      </p:sp>
      <p:pic>
        <p:nvPicPr>
          <p:cNvPr id="23555" name="Picture 2" descr="File:Cathédrale Salisbury intérieur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2288" y="1412875"/>
            <a:ext cx="5486400" cy="33147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Martwa natura</a:t>
            </a:r>
            <a:r>
              <a:rPr lang="en-GB" smtClean="0"/>
              <a:t>, Willem Kalf, 1660, </a:t>
            </a:r>
            <a:r>
              <a:rPr lang="pl-PL" smtClean="0"/>
              <a:t>Luwr</a:t>
            </a:r>
            <a:endParaRPr lang="en-GB" smtClean="0"/>
          </a:p>
        </p:txBody>
      </p:sp>
      <p:sp>
        <p:nvSpPr>
          <p:cNvPr id="2457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en-GB" smtClean="0"/>
              <a:t>Źródło: Wikimedia Commons</a:t>
            </a:r>
          </a:p>
        </p:txBody>
      </p:sp>
      <p:pic>
        <p:nvPicPr>
          <p:cNvPr id="24579" name="Picture 4" descr="http://upload.wikimedia.org/wikipedia/commons/c/cb/Willem_Kalf_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851" b="4851"/>
          <a:stretch>
            <a:fillRect/>
          </a:stretch>
        </p:blipFill>
        <p:spPr>
          <a:xfrm>
            <a:off x="1908175" y="1268413"/>
            <a:ext cx="4679950" cy="32400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i="1" smtClean="0"/>
              <a:t>Bukiet Kwiatów w urnie</a:t>
            </a:r>
            <a:r>
              <a:rPr lang="en-GB" sz="1800" smtClean="0"/>
              <a:t>, 1724, Jan van Huysum, County Museum of Art</a:t>
            </a:r>
            <a:r>
              <a:rPr lang="pl-PL" sz="1800" smtClean="0"/>
              <a:t>, Los Angeles </a:t>
            </a:r>
            <a:endParaRPr lang="en-GB" sz="1800" smtClean="0"/>
          </a:p>
        </p:txBody>
      </p:sp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en-GB" smtClean="0"/>
              <a:t>Źródło: Wikimedia  Commons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196975"/>
            <a:ext cx="33131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i="1" smtClean="0"/>
              <a:t>Martwy Ptak</a:t>
            </a:r>
            <a:r>
              <a:rPr lang="en-GB" sz="1800" smtClean="0"/>
              <a:t>, Melchior d’Hondecoeter, </a:t>
            </a:r>
            <a:r>
              <a:rPr lang="pl-PL" sz="1800" smtClean="0"/>
              <a:t>lata 60. XVII wieku</a:t>
            </a:r>
            <a:r>
              <a:rPr lang="en-GB" sz="1800" smtClean="0"/>
              <a:t>, Wallace Collection</a:t>
            </a:r>
          </a:p>
        </p:txBody>
      </p:sp>
      <p:sp>
        <p:nvSpPr>
          <p:cNvPr id="2662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mtClean="0"/>
              <a:t>© Wallace Collection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2286000" y="2274888"/>
            <a:ext cx="47339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allacelive.wallacecollection.org/eMuseumPlus?service=direct/1/ResultDetailView/result.inline.lightbox.t1.collection_lightbox.$TspTitleImageLink.link&amp;sp=13&amp;sp=Sartist&amp;sp=SelementList&amp;sp=0&amp;sp=0&amp;sp=999&amp;sp=SdetailView&amp;sp=0&amp;sp=Sdetail&amp;sp=1&amp;sp=T&amp;sp=0&amp;sp=Slightbox_3x4&amp;sp=0&amp;sp=T&amp;sp=2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295400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Badanie języka jest ważne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b="1" smtClean="0"/>
              <a:t>Pojęcia związane ze sztuką dają możliwość rozwoju słownictwa </a:t>
            </a:r>
            <a:br>
              <a:rPr lang="pl-PL" b="1" smtClean="0"/>
            </a:br>
            <a:r>
              <a:rPr lang="pl-PL" b="1" smtClean="0"/>
              <a:t>języka migowego.</a:t>
            </a:r>
            <a:endParaRPr lang="en-GB" b="1" smtClean="0"/>
          </a:p>
          <a:p>
            <a:pPr>
              <a:lnSpc>
                <a:spcPct val="90000"/>
              </a:lnSpc>
            </a:pPr>
            <a:r>
              <a:rPr lang="pl-PL" b="1" smtClean="0"/>
              <a:t>Pojęcia te powinny być nagrywane </a:t>
            </a:r>
            <a:br>
              <a:rPr lang="pl-PL" b="1" smtClean="0"/>
            </a:br>
            <a:r>
              <a:rPr lang="pl-PL" b="1" smtClean="0"/>
              <a:t>i dostępne dla przewodników osób niesłyszących</a:t>
            </a:r>
            <a:r>
              <a:rPr lang="en-GB" b="1" smtClean="0"/>
              <a:t> </a:t>
            </a:r>
            <a:r>
              <a:rPr lang="pl-PL" b="1" smtClean="0"/>
              <a:t>i dla tłumaczy języka migowego i dostępne dla jak najszerszego grona. </a:t>
            </a:r>
            <a:endParaRPr lang="en-GB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29600" cy="1354137"/>
          </a:xfrm>
        </p:spPr>
        <p:txBody>
          <a:bodyPr>
            <a:normAutofit/>
          </a:bodyPr>
          <a:lstStyle/>
          <a:p>
            <a: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Świadomość kwestii językowych</a:t>
            </a:r>
            <a:endParaRPr lang="en-GB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201988"/>
          </a:xfrm>
        </p:spPr>
        <p:txBody>
          <a:bodyPr/>
          <a:lstStyle/>
          <a:p>
            <a:r>
              <a:rPr lang="pl-PL" b="1" smtClean="0"/>
              <a:t>Ważne, by słyszący przewodnicy rozumieli niektóre kwestie tłumaczenia języka migowego</a:t>
            </a:r>
            <a:endParaRPr lang="en-GB" b="1" smtClean="0"/>
          </a:p>
          <a:p>
            <a:r>
              <a:rPr lang="pl-PL" b="1" smtClean="0"/>
              <a:t>Ważne, by kontrolować zarówno jakość przekazu, jak i jakość treści. </a:t>
            </a:r>
            <a:endParaRPr lang="en-GB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439862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Najlepsza praktyka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3344863"/>
          </a:xfrm>
        </p:spPr>
        <p:txBody>
          <a:bodyPr>
            <a:normAutofit/>
          </a:bodyPr>
          <a:lstStyle/>
          <a:p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l-PL" b="1" smtClean="0"/>
              <a:t>Na początku publiczność nie będzie znała wielu ideogramów. </a:t>
            </a:r>
            <a:endParaRPr lang="en-GB" b="1" smtClean="0"/>
          </a:p>
          <a:p>
            <a:r>
              <a:rPr lang="pl-PL" b="1" smtClean="0"/>
              <a:t>Najpierw przeliteruj imię albo słowo </a:t>
            </a:r>
            <a:br>
              <a:rPr lang="pl-PL" b="1" smtClean="0"/>
            </a:br>
            <a:r>
              <a:rPr lang="pl-PL" b="1" smtClean="0"/>
              <a:t>za pomocą daktylogramów. </a:t>
            </a:r>
            <a:endParaRPr lang="en-GB" b="1" smtClean="0"/>
          </a:p>
          <a:p>
            <a:r>
              <a:rPr lang="pl-PL" b="1" smtClean="0"/>
              <a:t>Następnie wprowadź ideogram. </a:t>
            </a:r>
            <a:endParaRPr lang="en-GB" b="1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cap="none" smtClean="0"/>
              <a:t>STUDIUM PRZYPADKU Nr</a:t>
            </a:r>
            <a:r>
              <a:rPr lang="en-GB" cap="none" smtClean="0"/>
              <a:t>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4400" b="1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Nazwiska Artystów</a:t>
            </a:r>
            <a:endParaRPr lang="en-GB" sz="4400" b="1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smtClean="0"/>
              <a:t>Szlochająca kobieta</a:t>
            </a:r>
            <a:r>
              <a:rPr lang="en-GB" smtClean="0"/>
              <a:t>, Picasso, 1937</a:t>
            </a:r>
          </a:p>
        </p:txBody>
      </p:sp>
      <p:sp>
        <p:nvSpPr>
          <p:cNvPr id="1843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en-GB" sz="1000" smtClean="0"/>
              <a:t>© Succession Picasso/DACS 2002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2286000" y="31051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http://www.tate.org.uk/art/artworks/picasso-weeping-woman-t05010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157788"/>
            <a:ext cx="5486400" cy="566737"/>
          </a:xfrm>
        </p:spPr>
        <p:txBody>
          <a:bodyPr>
            <a:normAutofit/>
          </a:bodyPr>
          <a:lstStyle/>
          <a:p>
            <a:r>
              <a:rPr lang="en-GB" sz="1800" i="1" smtClean="0"/>
              <a:t>Self-Portrait as a Deaf Man</a:t>
            </a:r>
            <a:r>
              <a:rPr lang="pl-PL" sz="1800" i="1" smtClean="0"/>
              <a:t> [Autoportret niesłyszącego]</a:t>
            </a:r>
            <a:r>
              <a:rPr lang="en-GB" sz="1800" smtClean="0"/>
              <a:t>, ok.1775, Sir Joshua Reynolds, Tate</a:t>
            </a:r>
          </a:p>
        </p:txBody>
      </p:sp>
      <p:sp>
        <p:nvSpPr>
          <p:cNvPr id="1945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05488"/>
            <a:ext cx="5486400" cy="366712"/>
          </a:xfrm>
        </p:spPr>
        <p:txBody>
          <a:bodyPr/>
          <a:lstStyle/>
          <a:p>
            <a:r>
              <a:rPr lang="en-GB" smtClean="0"/>
              <a:t>© Tate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0" y="31051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https://www.tate.org.uk/art/artworks/reynolds-self-portrait-as-a-deaf-man-n04505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i="1" smtClean="0"/>
              <a:t>Autoportret bez ucha</a:t>
            </a:r>
            <a:r>
              <a:rPr lang="en-GB" sz="1800" smtClean="0"/>
              <a:t>, 1889, Vincent Van Gogh, Courtauld Gallery, Londyn</a:t>
            </a:r>
          </a:p>
        </p:txBody>
      </p:sp>
      <p:sp>
        <p:nvSpPr>
          <p:cNvPr id="2048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en-GB" smtClean="0"/>
              <a:t>© Courtauld Gallery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0" y="310515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http://www.courtauld.aok.uk/gallery/collections/paintings/imppostimp/vangogh.shtml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cap="none" smtClean="0"/>
              <a:t>STUDIUM PRZYPADKU NR</a:t>
            </a:r>
            <a:r>
              <a:rPr lang="en-GB" cap="none" smtClean="0"/>
              <a:t>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 b="1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OKRESY I POJĘCIA </a:t>
            </a:r>
          </a:p>
          <a:p>
            <a:pPr>
              <a:lnSpc>
                <a:spcPct val="90000"/>
              </a:lnSpc>
            </a:pPr>
            <a:r>
              <a:rPr lang="pl-PL" sz="4400" b="1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SZTUCE</a:t>
            </a:r>
            <a:endParaRPr lang="en-GB" sz="4400" b="1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211</Words>
  <Application>Microsoft Office PowerPoint</Application>
  <PresentationFormat>Pokaz na ekranie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Spotkanie 4: 11.03.2014</vt:lpstr>
      <vt:lpstr>Badanie języka jest ważne</vt:lpstr>
      <vt:lpstr>Świadomość kwestii językowych</vt:lpstr>
      <vt:lpstr>Najlepsza praktyka</vt:lpstr>
      <vt:lpstr>STUDIUM PRZYPADKU Nr 1</vt:lpstr>
      <vt:lpstr>Szlochająca kobieta, Picasso, 1937</vt:lpstr>
      <vt:lpstr>Self-Portrait as a Deaf Man [Autoportret niesłyszącego], ok.1775, Sir Joshua Reynolds, Tate</vt:lpstr>
      <vt:lpstr>Autoportret bez ucha, 1889, Vincent Van Gogh, Courtauld Gallery, Londyn</vt:lpstr>
      <vt:lpstr>STUDIUM PRZYPADKU NR 2</vt:lpstr>
      <vt:lpstr>Klarnet i butelka rumu na kominku, Georges Braque, 1911 </vt:lpstr>
      <vt:lpstr>Gotycka nawa Katedry w Salisbury, Anglia</vt:lpstr>
      <vt:lpstr>Martwa natura, Willem Kalf, 1660, Luwr</vt:lpstr>
      <vt:lpstr>Bukiet Kwiatów w urnie, 1724, Jan van Huysum, County Museum of Art, Los Angeles </vt:lpstr>
      <vt:lpstr>Martwy Ptak, Melchior d’Hondecoeter, lata 60. XVII wieku, Wallace Collection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Joasia</cp:lastModifiedBy>
  <cp:revision>24</cp:revision>
  <dcterms:created xsi:type="dcterms:W3CDTF">2014-03-04T22:29:41Z</dcterms:created>
  <dcterms:modified xsi:type="dcterms:W3CDTF">2014-03-09T03:45:28Z</dcterms:modified>
</cp:coreProperties>
</file>