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1" r:id="rId16"/>
    <p:sldId id="269" r:id="rId17"/>
    <p:sldId id="270" r:id="rId18"/>
    <p:sldId id="274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11" autoAdjust="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31FB-557D-40A6-A6A9-07A92E62BA8C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E47E-95C7-46AF-9828-30FD55B99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B61BE-DF1A-4763-8D3B-3CFBBCEBA11C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ED1F-04A7-4E03-9E4C-2CF3B6B8EF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BC1E-065D-4443-8C1E-7E9D326ABCD2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C421-E7F7-4BE0-8567-E298DD354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D3F6-BB1C-40A8-A0CD-256C57BBB7C0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393B-34F4-4F31-BA46-37904B1FFF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0749-A5A7-4B09-B67A-66274DCA7591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6A60-4CCB-4850-AA72-A400A635C8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B8CB-130A-4AC9-97A7-B64BE63EE600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FC89-BA9B-4341-B1D5-7E1336D1C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8B84-5BE4-4162-9D85-C60A79BAE78D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201C-0448-49BF-8EEA-52E5D0A62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3D73-166E-4A12-A34F-99A60217752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DA7C-66DB-454A-ADAF-6CDA57FFC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1796-BF92-4B6D-8FD5-8B2232069A9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0D98-6C4B-410E-BCCC-37D45C1B9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BF4B-AE5C-4875-A810-88D699DAEC8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8D9C-203C-4372-A161-B14A7CF2FE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645D-12AE-480C-87ED-B0D4283727F2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21EC-777D-4BB4-8EFD-76C4097947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1F1182-77DB-489C-870A-B27692CF7BE3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180B43-0FF4-4904-A89A-0668C4D19D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smtClean="0"/>
              <a:t>Spotkanie</a:t>
            </a:r>
            <a:r>
              <a:rPr lang="en-GB" b="1" smtClean="0"/>
              <a:t> 2: 11.03.2014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Angażowanie osób niesłyszących w Twoim muzeum</a:t>
            </a:r>
            <a:endParaRPr lang="en-GB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295400"/>
          </a:xfrm>
        </p:spPr>
        <p:txBody>
          <a:bodyPr>
            <a:normAutofit/>
          </a:bodyPr>
          <a:lstStyle/>
          <a:p>
            <a:r>
              <a:rPr lang="pl-PL" sz="4000" b="1" smtClean="0"/>
              <a:t>Czy to jest miejsce odpowiednie dla grupy z przewodnikiem?</a:t>
            </a:r>
            <a:endParaRPr lang="en-GB" sz="4000" b="1" smtClean="0"/>
          </a:p>
        </p:txBody>
      </p:sp>
      <p:pic>
        <p:nvPicPr>
          <p:cNvPr id="22531" name="Picture 2" descr="C:\Users\Andrew\AppData\Local\Microsoft\Windows\Temporary Internet Files\Content.IE5\176T1BV7\Photo0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708275"/>
            <a:ext cx="54737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smtClean="0"/>
              <a:t>Bądź otwary na nowe miejsca – stwarzaj sale edukacyjne wszędzie tam, gdzie jest dobra akustyka i oświetlenie</a:t>
            </a:r>
            <a:endParaRPr lang="en-GB" b="1" smtClean="0"/>
          </a:p>
          <a:p>
            <a:endParaRPr lang="en-GB" b="1" smtClean="0"/>
          </a:p>
          <a:p>
            <a:r>
              <a:rPr lang="pl-PL" b="1" smtClean="0"/>
              <a:t>Rozważ wprowadzenie do muzeum grup osób niesłyszących, w czasie, gdy muzeum jest zamknięte dla ogółu odwiedzających</a:t>
            </a:r>
            <a:endParaRPr lang="en-GB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52525"/>
          </a:xfrm>
        </p:spPr>
        <p:txBody>
          <a:bodyPr>
            <a:normAutofit/>
          </a:bodyPr>
          <a:lstStyle/>
          <a:p>
            <a:r>
              <a:rPr lang="pl-PL" sz="4000" b="1" smtClean="0"/>
              <a:t>Twoja grupa fokusowa pełni inną role</a:t>
            </a:r>
            <a:endParaRPr lang="en-GB" sz="4000" b="1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Jej członkowie to Twoja potencjalna publiczność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Zaproś ich do udziału w pierwszym zorganizowanym przez Ciebie wydarzeniu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Poproś ich o informację zwrotną (feedback)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pl-PL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Zaangażuj swoją publiczność</a:t>
            </a:r>
            <a:endParaRPr lang="en-GB" sz="4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584325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Dobra praktyka w kwestii informacji zwrotnej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pl-PL" b="1" smtClean="0"/>
              <a:t>Stwórz krótki jasny kwestionariusz </a:t>
            </a:r>
            <a:br>
              <a:rPr lang="pl-PL" b="1" smtClean="0"/>
            </a:br>
            <a:r>
              <a:rPr lang="pl-PL" b="1" smtClean="0"/>
              <a:t>i rozdaj go publiczności po zakończeniu pierwszego wydarzenia</a:t>
            </a:r>
            <a:endParaRPr lang="en-GB" b="1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GB" b="1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pl-PL" b="1" smtClean="0"/>
              <a:t>Zapytaj o prelekcję </a:t>
            </a:r>
            <a:r>
              <a:rPr lang="en-GB" b="1" smtClean="0"/>
              <a:t>(</a:t>
            </a:r>
            <a:r>
              <a:rPr lang="pl-PL" b="1" smtClean="0"/>
              <a:t>treść</a:t>
            </a:r>
            <a:r>
              <a:rPr lang="en-GB" b="1" smtClean="0"/>
              <a:t>), </a:t>
            </a:r>
            <a:r>
              <a:rPr lang="pl-PL" b="1" smtClean="0"/>
              <a:t>sposób przekazu i o samo miejsce </a:t>
            </a:r>
            <a:endParaRPr lang="en-GB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223962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Zawsze proś o feedback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pl-PL" b="1" smtClean="0"/>
              <a:t>Ciągłe otrzymywanie informacji zwrotnej sprawi, że Twoje wydarzenie będzie stawało się coraz lepsze, a także będziesz wiedział: </a:t>
            </a:r>
            <a:endParaRPr lang="en-GB" b="1" smtClean="0"/>
          </a:p>
          <a:p>
            <a:pPr marL="0" indent="0"/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 robisz dobrze</a:t>
            </a:r>
          </a:p>
          <a:p>
            <a:pPr marL="0" indent="0"/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 robisz źle</a:t>
            </a:r>
          </a:p>
          <a:p>
            <a:pPr marL="0" indent="0"/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 możesz zrobić, żeby było lepiej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366837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Niesłyszący gopodarze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68313" y="2636838"/>
            <a:ext cx="8229600" cy="33448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b="1" smtClean="0"/>
              <a:t>Niesłyszącym gospodarzem miejsca może być ktoś, kto jest osobą znaną </a:t>
            </a:r>
            <a:br>
              <a:rPr lang="pl-PL" b="1" smtClean="0"/>
            </a:br>
            <a:r>
              <a:rPr lang="pl-PL" b="1" smtClean="0"/>
              <a:t>w środowisku osób niesłyszących i będzie stanowił pomost między Twoim muzeum a niesłyszącą publicznością.  </a:t>
            </a:r>
            <a:endParaRPr lang="en-GB" b="1" smtClean="0"/>
          </a:p>
          <a:p>
            <a:pPr marL="0" indent="0" algn="ctr">
              <a:buFont typeface="Arial" charset="0"/>
              <a:buNone/>
            </a:pPr>
            <a:endParaRPr lang="en-GB" b="1" smtClean="0"/>
          </a:p>
          <a:p>
            <a:pPr marL="0" indent="0" algn="ctr">
              <a:buFont typeface="Arial" charset="0"/>
              <a:buNone/>
            </a:pPr>
            <a:r>
              <a:rPr lang="pl-PL" b="1" smtClean="0"/>
              <a:t>Uzyskana od nich infornacja zwrotna jest również niezwykle istotna</a:t>
            </a:r>
            <a:endParaRPr lang="en-GB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52525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Niesłyszący prelegenci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b="1" smtClean="0"/>
              <a:t>Niesłyszący prelegenci</a:t>
            </a:r>
            <a:r>
              <a:rPr lang="en-GB" b="1" smtClean="0"/>
              <a:t> </a:t>
            </a:r>
            <a:r>
              <a:rPr lang="pl-PL" b="1" smtClean="0"/>
              <a:t>są w stanie wczuć się w sytuację publiczności </a:t>
            </a:r>
            <a:br>
              <a:rPr lang="pl-PL" b="1" smtClean="0"/>
            </a:br>
            <a:r>
              <a:rPr lang="pl-PL" b="1" smtClean="0"/>
              <a:t>i ominąć bariery w komunikacji</a:t>
            </a:r>
          </a:p>
          <a:p>
            <a:pPr>
              <a:lnSpc>
                <a:spcPct val="90000"/>
              </a:lnSpc>
            </a:pPr>
            <a:r>
              <a:rPr lang="pl-PL" b="1" smtClean="0"/>
              <a:t>Stają się oni wzorami do naśladowania w środowisku</a:t>
            </a:r>
            <a:endParaRPr lang="en-GB" b="1" smtClean="0"/>
          </a:p>
          <a:p>
            <a:pPr>
              <a:lnSpc>
                <a:spcPct val="90000"/>
              </a:lnSpc>
            </a:pPr>
            <a:r>
              <a:rPr lang="pl-PL" b="1" smtClean="0"/>
              <a:t>Stają się oni wzorami do naśladowania także dla wszystkich odwiedzających muzeum</a:t>
            </a:r>
            <a:endParaRPr lang="en-GB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>
            <a:normAutofit/>
          </a:bodyPr>
          <a:lstStyle/>
          <a:p>
            <a:endParaRPr lang="en-GB" smtClean="0"/>
          </a:p>
          <a:p>
            <a:pPr>
              <a:buFont typeface="Arial" charset="0"/>
              <a:buNone/>
            </a:pPr>
            <a:endParaRPr lang="en-GB" smtClean="0"/>
          </a:p>
          <a:p>
            <a:pPr algn="ctr">
              <a:buFont typeface="Arial" charset="0"/>
              <a:buNone/>
            </a:pPr>
            <a:r>
              <a:rPr lang="pl-PL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Częste problemy </a:t>
            </a:r>
            <a:br>
              <a:rPr lang="pl-PL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ich rozwiązania. </a:t>
            </a:r>
            <a:endParaRPr lang="en-GB" smtClean="0"/>
          </a:p>
          <a:p>
            <a:pPr>
              <a:buFont typeface="Arial" charset="0"/>
              <a:buNone/>
            </a:pPr>
            <a:endParaRPr lang="en-GB" sz="4000" b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150937"/>
          </a:xfrm>
        </p:spPr>
        <p:txBody>
          <a:bodyPr>
            <a:normAutofit/>
          </a:bodyPr>
          <a:lstStyle/>
          <a:p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Nikt nie przyszedł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8313" y="2420938"/>
            <a:ext cx="4038600" cy="38782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l-PL" sz="2600" b="1" smtClean="0"/>
              <a:t>Muzeum myśli</a:t>
            </a:r>
            <a:r>
              <a:rPr lang="en-GB" sz="2600" b="1" smtClean="0"/>
              <a:t>:</a:t>
            </a:r>
          </a:p>
          <a:p>
            <a:pPr marL="0" indent="0">
              <a:lnSpc>
                <a:spcPct val="90000"/>
              </a:lnSpc>
            </a:pPr>
            <a:endParaRPr lang="pl-PL" sz="2600" b="1" smtClean="0"/>
          </a:p>
          <a:p>
            <a:pPr marL="0" indent="0">
              <a:lnSpc>
                <a:spcPct val="90000"/>
              </a:lnSpc>
            </a:pPr>
            <a:r>
              <a:rPr lang="pl-PL" sz="2600" b="1" smtClean="0"/>
              <a:t>„</a:t>
            </a:r>
            <a:r>
              <a:rPr lang="en-GB" sz="2600" b="1" smtClean="0"/>
              <a:t>T</a:t>
            </a:r>
            <a:r>
              <a:rPr lang="pl-PL" sz="2600" b="1" smtClean="0"/>
              <a:t>o oznacza, że osoby niesłyszące nie są zainteresowane</a:t>
            </a:r>
            <a:r>
              <a:rPr lang="en-GB" sz="2600" b="1" smtClean="0"/>
              <a:t>:</a:t>
            </a:r>
            <a:r>
              <a:rPr lang="pl-PL" sz="2600" b="1" smtClean="0"/>
              <a:t> nie będziemy się już tym zajmować</a:t>
            </a:r>
            <a:r>
              <a:rPr lang="en-GB" sz="2600" b="1" smtClean="0"/>
              <a:t>; </a:t>
            </a:r>
            <a:r>
              <a:rPr lang="pl-PL" sz="2600" b="1" smtClean="0"/>
              <a:t>nie możemy już pozwolić sobie na organizację tego typu przedsięwzięć</a:t>
            </a:r>
            <a:r>
              <a:rPr lang="en-GB" sz="2600" b="1" smtClean="0"/>
              <a:t>.”</a:t>
            </a:r>
          </a:p>
          <a:p>
            <a:pPr marL="0" indent="0">
              <a:lnSpc>
                <a:spcPct val="90000"/>
              </a:lnSpc>
            </a:pPr>
            <a:endParaRPr lang="en-GB" sz="260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smtClean="0"/>
              <a:t>Czy zrobiłeś wszystko, żeby osoby niesłyszące dowiedziały się o tym wydarzeniu</a:t>
            </a:r>
            <a:r>
              <a:rPr lang="en-GB" sz="2400" b="1" smtClean="0"/>
              <a:t>?</a:t>
            </a:r>
          </a:p>
          <a:p>
            <a:pPr>
              <a:lnSpc>
                <a:spcPct val="90000"/>
              </a:lnSpc>
            </a:pPr>
            <a:endParaRPr lang="en-GB" sz="2400" b="1" smtClean="0"/>
          </a:p>
          <a:p>
            <a:pPr>
              <a:lnSpc>
                <a:spcPct val="90000"/>
              </a:lnSpc>
            </a:pPr>
            <a:r>
              <a:rPr lang="pl-PL" sz="2400" b="1" smtClean="0"/>
              <a:t>Czy podałeś szczegóły kontaktówe w sposób przyjazny dla osób niesłyszących, </a:t>
            </a:r>
            <a:br>
              <a:rPr lang="pl-PL" sz="2400" b="1" smtClean="0"/>
            </a:br>
            <a:r>
              <a:rPr lang="pl-PL" sz="2400" b="1" smtClean="0"/>
              <a:t>np. w e-</a:t>
            </a:r>
            <a:r>
              <a:rPr lang="en-GB" sz="2400" b="1" smtClean="0"/>
              <a:t>mail</a:t>
            </a:r>
            <a:r>
              <a:rPr lang="pl-PL" sz="2400" b="1" smtClean="0"/>
              <a:t>u</a:t>
            </a:r>
            <a:r>
              <a:rPr lang="en-GB" sz="2400" b="1" smtClean="0"/>
              <a:t>, </a:t>
            </a:r>
            <a:r>
              <a:rPr lang="pl-PL" sz="2400" b="1" smtClean="0"/>
              <a:t>smsie</a:t>
            </a:r>
            <a:r>
              <a:rPr lang="en-GB" sz="2400" b="1" smtClean="0"/>
              <a:t>?</a:t>
            </a:r>
          </a:p>
          <a:p>
            <a:pPr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223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Sejm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1505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32734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nic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o </a:t>
            </a:r>
            <a:r>
              <a:rPr lang="en-GB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nas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GB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bez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GB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nas</a:t>
            </a:r>
            <a:endParaRPr lang="en-GB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i="1" dirty="0" err="1">
                <a:cs typeface="Arial" pitchFamily="34" charset="0"/>
              </a:rPr>
              <a:t>nihil</a:t>
            </a:r>
            <a:r>
              <a:rPr lang="en-GB" b="1" i="1" dirty="0">
                <a:cs typeface="Arial" pitchFamily="34" charset="0"/>
              </a:rPr>
              <a:t> </a:t>
            </a:r>
            <a:r>
              <a:rPr lang="en-GB" b="1" i="1" dirty="0" err="1">
                <a:cs typeface="Arial" pitchFamily="34" charset="0"/>
              </a:rPr>
              <a:t>novi</a:t>
            </a:r>
            <a:r>
              <a:rPr lang="en-GB" b="1" i="1" dirty="0">
                <a:cs typeface="Arial" pitchFamily="34" charset="0"/>
              </a:rPr>
              <a:t> nisi commune </a:t>
            </a:r>
            <a:r>
              <a:rPr lang="en-GB" b="1" i="1" dirty="0" err="1">
                <a:cs typeface="Arial" pitchFamily="34" charset="0"/>
              </a:rPr>
              <a:t>consensu</a:t>
            </a:r>
            <a:r>
              <a:rPr lang="en-GB" b="1" i="1" dirty="0">
                <a:cs typeface="Arial" pitchFamily="34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i="1" dirty="0"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i="1" dirty="0">
                <a:solidFill>
                  <a:srgbClr val="FF0000"/>
                </a:solidFill>
                <a:cs typeface="Arial" pitchFamily="34" charset="0"/>
              </a:rPr>
              <a:t>“Nothing for us without us”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/>
              <a:t>Strona jest trudna w nawigacji</a:t>
            </a:r>
            <a:endParaRPr lang="en-GB" sz="2400" smtClean="0"/>
          </a:p>
        </p:txBody>
      </p:sp>
      <p:sp>
        <p:nvSpPr>
          <p:cNvPr id="32770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>
            <a:normAutofit/>
          </a:bodyPr>
          <a:lstStyle/>
          <a:p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Trudno jest znaleźć informacje</a:t>
            </a:r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18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412875"/>
            <a:ext cx="863917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Łatwo znaleźć najważniejsze informacje</a:t>
            </a:r>
            <a:endParaRPr lang="en-GB" smtClean="0"/>
          </a:p>
        </p:txBody>
      </p:sp>
      <p:sp>
        <p:nvSpPr>
          <p:cNvPr id="3379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smtClean="0"/>
              <a:t>Data</a:t>
            </a:r>
            <a:r>
              <a:rPr lang="en-GB" sz="1800" b="1" smtClean="0"/>
              <a:t>, </a:t>
            </a:r>
            <a:r>
              <a:rPr lang="pl-PL" sz="1800" b="1" smtClean="0"/>
              <a:t>czas</a:t>
            </a:r>
            <a:r>
              <a:rPr lang="en-GB" sz="1800" b="1" smtClean="0"/>
              <a:t>, </a:t>
            </a:r>
            <a:r>
              <a:rPr lang="pl-PL" sz="1800" b="1" smtClean="0"/>
              <a:t>miejsce</a:t>
            </a:r>
            <a:r>
              <a:rPr lang="en-GB" sz="1800" b="1" smtClean="0"/>
              <a:t>, </a:t>
            </a:r>
            <a:r>
              <a:rPr lang="pl-PL" sz="1800" b="1" smtClean="0"/>
              <a:t>rodzaj wydarzenia</a:t>
            </a:r>
            <a:r>
              <a:rPr lang="en-GB" sz="1800" b="1" smtClean="0"/>
              <a:t>,</a:t>
            </a:r>
            <a:r>
              <a:rPr lang="pl-PL" sz="1800" b="1" smtClean="0"/>
              <a:t> prelegent</a:t>
            </a:r>
            <a:r>
              <a:rPr lang="en-GB" sz="1800" b="1" smtClean="0"/>
              <a:t>,</a:t>
            </a:r>
            <a:r>
              <a:rPr lang="pl-PL" sz="1800" b="1" smtClean="0"/>
              <a:t> kontakt</a:t>
            </a:r>
            <a:r>
              <a:rPr lang="en-GB" sz="1800" b="1" smtClean="0"/>
              <a:t> </a:t>
            </a:r>
            <a:r>
              <a:rPr lang="pl-PL" sz="1800" b="1" smtClean="0"/>
              <a:t>mailowy</a:t>
            </a:r>
            <a:r>
              <a:rPr lang="en-GB" sz="1800" b="1" smtClean="0"/>
              <a:t>, </a:t>
            </a:r>
            <a:r>
              <a:rPr lang="pl-PL" sz="1800" b="1" smtClean="0"/>
              <a:t>koszt</a:t>
            </a:r>
            <a:r>
              <a:rPr lang="en-GB" sz="1800" b="1" smtClean="0"/>
              <a:t>. 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888" r="2888"/>
          <a:stretch>
            <a:fillRect/>
          </a:stretch>
        </p:blipFill>
        <p:spPr>
          <a:xfrm>
            <a:off x="2195513" y="981075"/>
            <a:ext cx="5486400" cy="4114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1008062"/>
          </a:xfrm>
        </p:spPr>
        <p:txBody>
          <a:bodyPr>
            <a:normAutofit/>
          </a:bodyPr>
          <a:lstStyle/>
          <a:p>
            <a:r>
              <a:rPr lang="en-GB" sz="4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pl-PL" sz="4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Niczego nie rozumiem</a:t>
            </a:r>
            <a:r>
              <a:rPr lang="en-GB" sz="4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!”</a:t>
            </a:r>
          </a:p>
        </p:txBody>
      </p:sp>
      <p:sp>
        <p:nvSpPr>
          <p:cNvPr id="3481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420938"/>
            <a:ext cx="4038600" cy="3705225"/>
          </a:xfrm>
        </p:spPr>
        <p:txBody>
          <a:bodyPr/>
          <a:lstStyle/>
          <a:p>
            <a:r>
              <a:rPr lang="pl-PL" smtClean="0"/>
              <a:t>Gość myśli</a:t>
            </a:r>
            <a:r>
              <a:rPr lang="en-GB" smtClean="0"/>
              <a:t>:</a:t>
            </a:r>
            <a:br>
              <a:rPr lang="en-GB" smtClean="0"/>
            </a:br>
            <a:r>
              <a:rPr lang="pl-PL" smtClean="0"/>
              <a:t>„Muzeum zapewniało, że wydarzenie jest skierowane do osób niesłyszących, ale okazało się, że nie dla mnie </a:t>
            </a:r>
            <a:r>
              <a:rPr lang="en-GB" smtClean="0"/>
              <a:t>– </a:t>
            </a:r>
            <a:r>
              <a:rPr lang="pl-PL" smtClean="0"/>
              <a:t>niczego nie rozumiem.</a:t>
            </a:r>
            <a:r>
              <a:rPr lang="en-GB" smtClean="0"/>
              <a:t>”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420938"/>
            <a:ext cx="4038600" cy="3705225"/>
          </a:xfrm>
        </p:spPr>
        <p:txBody>
          <a:bodyPr/>
          <a:lstStyle/>
          <a:p>
            <a:r>
              <a:rPr lang="pl-PL" sz="2400" smtClean="0"/>
              <a:t>Czy muzeum powiadomiło gości </a:t>
            </a:r>
            <a:br>
              <a:rPr lang="pl-PL" sz="2400" smtClean="0"/>
            </a:br>
            <a:r>
              <a:rPr lang="pl-PL" sz="2400" smtClean="0"/>
              <a:t>o dostępnych kanałach komunikacji, tak, by goście mogli zdecydować, czy jest to wydarzenie, w którym mogą uczestniczyć</a:t>
            </a:r>
            <a:r>
              <a:rPr lang="en-GB" sz="2400" smtClean="0"/>
              <a:t>?</a:t>
            </a:r>
          </a:p>
          <a:p>
            <a:endParaRPr lang="en-GB" sz="2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Rodzaj prelekcji jest jasno określony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963" r="3963"/>
          <a:stretch>
            <a:fillRect/>
          </a:stretch>
        </p:blipFill>
        <p:spPr>
          <a:xfrm>
            <a:off x="1792288" y="1268413"/>
            <a:ext cx="5486400" cy="3744912"/>
          </a:xfrm>
        </p:spPr>
      </p:pic>
      <p:sp>
        <p:nvSpPr>
          <p:cNvPr id="35843" name="Text Placeholder 8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pl-PL" sz="1800" b="1" smtClean="0"/>
              <a:t>Prelekcja prowadzona przez osobę słyszącą będzie tłumaczona na język migowy.</a:t>
            </a:r>
            <a:endParaRPr lang="en-GB" sz="1800" b="1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368425"/>
          </a:xfrm>
        </p:spPr>
        <p:txBody>
          <a:bodyPr>
            <a:normAutofit/>
          </a:bodyPr>
          <a:lstStyle/>
          <a:p>
            <a:r>
              <a:rPr lang="pl-PL" sz="4000" b="1" smtClean="0"/>
              <a:t>Dobre przykłady jasnego języka</a:t>
            </a:r>
            <a:endParaRPr lang="en-GB" sz="4000" b="1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smtClean="0"/>
              <a:t>Zwiedzanie dla </a:t>
            </a:r>
            <a:r>
              <a:rPr lang="pl-PL" sz="2800" b="1" smtClean="0">
                <a:solidFill>
                  <a:srgbClr val="FF0000"/>
                </a:solidFill>
              </a:rPr>
              <a:t>użytkowników języka migowego </a:t>
            </a:r>
            <a:r>
              <a:rPr lang="pl-PL" sz="2800" smtClean="0"/>
              <a:t>z przewodnikiem</a:t>
            </a:r>
            <a:r>
              <a:rPr lang="en-GB" sz="2800" smtClean="0"/>
              <a:t> </a:t>
            </a:r>
            <a:r>
              <a:rPr lang="pl-PL" sz="2800" b="1" smtClean="0">
                <a:solidFill>
                  <a:srgbClr val="FF0000"/>
                </a:solidFill>
              </a:rPr>
              <a:t>i tłumaczem języka migowego </a:t>
            </a:r>
            <a:r>
              <a:rPr lang="pl-PL" sz="2800" smtClean="0"/>
              <a:t>w Galerii</a:t>
            </a:r>
            <a:r>
              <a:rPr lang="en-GB" sz="2800" smtClean="0"/>
              <a:t> Zacheta, Wars</a:t>
            </a:r>
            <a:r>
              <a:rPr lang="pl-PL" sz="2800" smtClean="0"/>
              <a:t>za</a:t>
            </a:r>
            <a:r>
              <a:rPr lang="en-GB" sz="2800" smtClean="0"/>
              <a:t>w</a:t>
            </a:r>
            <a:r>
              <a:rPr lang="pl-PL" sz="2800" smtClean="0"/>
              <a:t>a</a:t>
            </a:r>
            <a:r>
              <a:rPr lang="en-GB" sz="2800" smtClean="0"/>
              <a:t>, </a:t>
            </a:r>
            <a:r>
              <a:rPr lang="pl-PL" sz="2800" smtClean="0"/>
              <a:t>Wtorek,</a:t>
            </a:r>
            <a:r>
              <a:rPr lang="en-GB" sz="2800" smtClean="0"/>
              <a:t> 1</a:t>
            </a:r>
            <a:r>
              <a:rPr lang="pl-PL" sz="2800" smtClean="0"/>
              <a:t> stycznia</a:t>
            </a:r>
            <a:r>
              <a:rPr lang="en-GB" sz="2800" smtClean="0"/>
              <a:t>, </a:t>
            </a:r>
            <a:r>
              <a:rPr lang="pl-PL" sz="2800" smtClean="0"/>
              <a:t>godz. 14.00</a:t>
            </a:r>
            <a:r>
              <a:rPr lang="en-GB" sz="2800" smtClean="0"/>
              <a:t>. </a:t>
            </a:r>
            <a:r>
              <a:rPr lang="pl-PL" sz="2800" smtClean="0"/>
              <a:t>bilety: </a:t>
            </a:r>
            <a:r>
              <a:rPr lang="en-GB" sz="2800" smtClean="0"/>
              <a:t>10zł.</a:t>
            </a:r>
          </a:p>
          <a:p>
            <a:pPr>
              <a:lnSpc>
                <a:spcPct val="90000"/>
              </a:lnSpc>
            </a:pPr>
            <a:endParaRPr lang="en-GB" sz="2800" smtClean="0"/>
          </a:p>
          <a:p>
            <a:pPr>
              <a:lnSpc>
                <a:spcPct val="90000"/>
              </a:lnSpc>
            </a:pPr>
            <a:r>
              <a:rPr lang="pl-PL" sz="2800" smtClean="0"/>
              <a:t>Zwiedzanie dla osób </a:t>
            </a:r>
            <a:r>
              <a:rPr lang="pl-PL" sz="2800" b="1" smtClean="0">
                <a:solidFill>
                  <a:srgbClr val="FF0000"/>
                </a:solidFill>
              </a:rPr>
              <a:t>niedosłyszących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pl-PL" sz="2800" smtClean="0"/>
              <a:t>w Muzem </a:t>
            </a:r>
            <a:r>
              <a:rPr lang="en-GB" sz="2800" smtClean="0"/>
              <a:t>Regionaln</a:t>
            </a:r>
            <a:r>
              <a:rPr lang="pl-PL" sz="2800" smtClean="0"/>
              <a:t>ym</a:t>
            </a:r>
            <a:r>
              <a:rPr lang="en-GB" sz="2800" smtClean="0"/>
              <a:t> w Stalowej Woli, </a:t>
            </a:r>
            <a:r>
              <a:rPr lang="pl-PL" sz="2800" smtClean="0"/>
              <a:t/>
            </a:r>
            <a:br>
              <a:rPr lang="pl-PL" sz="2800" smtClean="0"/>
            </a:br>
            <a:r>
              <a:rPr lang="pl-PL" sz="2800" smtClean="0"/>
              <a:t>z dostępnymi</a:t>
            </a:r>
            <a:r>
              <a:rPr lang="en-GB" sz="2800" smtClean="0"/>
              <a:t> </a:t>
            </a:r>
            <a:r>
              <a:rPr lang="pl-PL" sz="2800" b="1" smtClean="0">
                <a:solidFill>
                  <a:srgbClr val="FF0000"/>
                </a:solidFill>
              </a:rPr>
              <a:t>pętlami słuchowymi </a:t>
            </a:r>
            <a:r>
              <a:rPr lang="pl-PL" sz="2800" smtClean="0"/>
              <a:t>i</a:t>
            </a:r>
            <a:r>
              <a:rPr lang="pl-PL" sz="2800" b="1" smtClean="0">
                <a:solidFill>
                  <a:srgbClr val="FF0000"/>
                </a:solidFill>
              </a:rPr>
              <a:t> notatkami zapewnionymi przez ogranizatora</a:t>
            </a:r>
            <a:r>
              <a:rPr lang="pl-PL" sz="2800" smtClean="0"/>
              <a:t> </a:t>
            </a:r>
            <a:br>
              <a:rPr lang="pl-PL" sz="2800" smtClean="0"/>
            </a:br>
            <a:r>
              <a:rPr lang="pl-PL" sz="2800" smtClean="0"/>
              <a:t>Wtorek,</a:t>
            </a:r>
            <a:r>
              <a:rPr lang="en-GB" sz="2800" smtClean="0"/>
              <a:t> 1</a:t>
            </a:r>
            <a:r>
              <a:rPr lang="pl-PL" sz="2800" smtClean="0"/>
              <a:t> stycznia</a:t>
            </a:r>
            <a:r>
              <a:rPr lang="en-GB" sz="2800" smtClean="0"/>
              <a:t>, </a:t>
            </a:r>
            <a:r>
              <a:rPr lang="pl-PL" sz="2800" smtClean="0"/>
              <a:t>godz. 14.00</a:t>
            </a:r>
            <a:r>
              <a:rPr lang="en-GB" sz="2800" smtClean="0"/>
              <a:t>.</a:t>
            </a:r>
            <a:r>
              <a:rPr lang="pl-PL" sz="2800" smtClean="0"/>
              <a:t>, wstęp wolny</a:t>
            </a:r>
            <a:endParaRPr lang="en-GB" sz="28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936625"/>
          </a:xfrm>
        </p:spPr>
        <p:txBody>
          <a:bodyPr>
            <a:normAutofit/>
          </a:bodyPr>
          <a:lstStyle/>
          <a:p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„Miałem trudności ze zrozumieniem”</a:t>
            </a:r>
            <a:endParaRPr lang="en-GB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8313" y="2205038"/>
            <a:ext cx="4038600" cy="39211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l-PL" smtClean="0"/>
              <a:t>Gość muzeum myśli</a:t>
            </a:r>
            <a:r>
              <a:rPr lang="en-GB" smtClean="0"/>
              <a:t>: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GB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GB" smtClean="0"/>
              <a:t>“</a:t>
            </a:r>
            <a:r>
              <a:rPr lang="pl-PL" smtClean="0"/>
              <a:t>Było głośno i tłoczno, miałem trudności, żeby cokolwiek zobaczyć i usłyszeć prelekcję. To było za trudne</a:t>
            </a:r>
            <a:r>
              <a:rPr lang="en-GB" smtClean="0"/>
              <a:t>.”</a:t>
            </a:r>
          </a:p>
          <a:p>
            <a:pPr marL="0" indent="0">
              <a:lnSpc>
                <a:spcPct val="90000"/>
              </a:lnSpc>
            </a:pPr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2205038"/>
            <a:ext cx="4038600" cy="3921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smtClean="0"/>
              <a:t>Czy wybrałeś czas ciszy</a:t>
            </a:r>
            <a:r>
              <a:rPr lang="en-GB" sz="2400" smtClean="0"/>
              <a:t>?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Czy sprawdziłeś miejsce pod kątem jego przystępności dla publiczności niesłyszącej</a:t>
            </a:r>
            <a:r>
              <a:rPr lang="en-GB" sz="2400" smtClean="0"/>
              <a:t> (</a:t>
            </a:r>
            <a:r>
              <a:rPr lang="pl-PL" sz="2400" b="1" i="1" smtClean="0">
                <a:solidFill>
                  <a:srgbClr val="FF0000"/>
                </a:solidFill>
              </a:rPr>
              <a:t>widoczność</a:t>
            </a:r>
            <a:r>
              <a:rPr lang="en-GB" sz="2400" smtClean="0"/>
              <a:t>)?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Czy zadbałeś o to, by nic nie rozpraszało uwagi gości</a:t>
            </a:r>
            <a:r>
              <a:rPr lang="en-GB" sz="2400" smtClean="0"/>
              <a:t> (film</a:t>
            </a:r>
            <a:r>
              <a:rPr lang="pl-PL" sz="2400" smtClean="0"/>
              <a:t>y</a:t>
            </a:r>
            <a:r>
              <a:rPr lang="en-GB" sz="2400" smtClean="0"/>
              <a:t>, instal</a:t>
            </a:r>
            <a:r>
              <a:rPr lang="pl-PL" sz="2400" smtClean="0"/>
              <a:t>acje</a:t>
            </a:r>
            <a:r>
              <a:rPr lang="en-GB" sz="2400" smtClean="0"/>
              <a:t>)?</a:t>
            </a:r>
          </a:p>
          <a:p>
            <a:pPr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89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8915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000" b="1" smtClean="0"/>
              <a:t>Niesłyszący przewodnik</a:t>
            </a:r>
            <a:r>
              <a:rPr lang="en-GB" sz="2000" b="1" smtClean="0"/>
              <a:t> – </a:t>
            </a:r>
            <a:r>
              <a:rPr lang="pl-PL" sz="2000" b="1" smtClean="0"/>
              <a:t>albo tłumacz języka migowego</a:t>
            </a:r>
            <a:r>
              <a:rPr lang="en-GB" sz="2000" b="1" smtClean="0"/>
              <a:t> – </a:t>
            </a:r>
            <a:r>
              <a:rPr lang="pl-PL" sz="2000" b="1" smtClean="0"/>
              <a:t>stoi na przenośnym podium, gdy publiczność jest liczna</a:t>
            </a:r>
            <a:r>
              <a:rPr lang="en-GB" sz="2000" b="1" smtClean="0"/>
              <a:t> </a:t>
            </a:r>
          </a:p>
          <a:p>
            <a:pPr>
              <a:lnSpc>
                <a:spcPct val="80000"/>
              </a:lnSpc>
            </a:pPr>
            <a:endParaRPr lang="en-GB" sz="2000" b="1" smtClean="0"/>
          </a:p>
          <a:p>
            <a:pPr>
              <a:lnSpc>
                <a:spcPct val="80000"/>
              </a:lnSpc>
            </a:pPr>
            <a:r>
              <a:rPr lang="pl-PL" sz="2000" b="1" smtClean="0"/>
              <a:t>Wszyscy wszystko widzą, nawet w przypadku gdy w wydarzeniu bierze udział ponad sto osób.</a:t>
            </a:r>
            <a:endParaRPr lang="en-GB" sz="2000" b="1" smtClean="0"/>
          </a:p>
          <a:p>
            <a:pPr>
              <a:lnSpc>
                <a:spcPct val="80000"/>
              </a:lnSpc>
            </a:pPr>
            <a:endParaRPr lang="en-GB" sz="2000" b="1" smtClean="0"/>
          </a:p>
          <a:p>
            <a:pPr>
              <a:lnSpc>
                <a:spcPct val="80000"/>
              </a:lnSpc>
            </a:pPr>
            <a:endParaRPr lang="en-GB" sz="2000" b="1" smtClean="0"/>
          </a:p>
          <a:p>
            <a:pPr>
              <a:lnSpc>
                <a:spcPct val="80000"/>
              </a:lnSpc>
            </a:pPr>
            <a:endParaRPr lang="en-GB" sz="2000" b="1" smtClean="0"/>
          </a:p>
          <a:p>
            <a:pPr>
              <a:lnSpc>
                <a:spcPct val="80000"/>
              </a:lnSpc>
            </a:pPr>
            <a:r>
              <a:rPr lang="en-GB" sz="1000" b="1" smtClean="0"/>
              <a:t>Za zgodą</a:t>
            </a:r>
            <a:r>
              <a:rPr lang="pl-PL" sz="1000" b="1" smtClean="0"/>
              <a:t> </a:t>
            </a:r>
            <a:r>
              <a:rPr lang="en-GB" sz="1000" b="1" smtClean="0"/>
              <a:t>Marcus</a:t>
            </a:r>
            <a:r>
              <a:rPr lang="pl-PL" sz="1000" b="1" smtClean="0"/>
              <a:t>a</a:t>
            </a:r>
            <a:r>
              <a:rPr lang="en-GB" sz="1000" b="1" smtClean="0"/>
              <a:t> Dickey Horley, </a:t>
            </a:r>
            <a:r>
              <a:rPr lang="pl-PL" sz="1000" b="1" smtClean="0"/>
              <a:t>Galeria </a:t>
            </a:r>
            <a:r>
              <a:rPr lang="en-GB" sz="1000" b="1" smtClean="0"/>
              <a:t>Tate</a:t>
            </a:r>
          </a:p>
        </p:txBody>
      </p:sp>
      <p:pic>
        <p:nvPicPr>
          <p:cNvPr id="38916" name="Picture 2" descr="C:\Users\Andrew\AppData\Local\Microsoft\Windows\Temporary Internet Files\Content.IE5\71Y6AHOX\Martin Glover's talk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125538"/>
            <a:ext cx="43926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50937"/>
          </a:xfrm>
        </p:spPr>
        <p:txBody>
          <a:bodyPr>
            <a:normAutofit/>
          </a:bodyPr>
          <a:lstStyle/>
          <a:p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„Podobała mi się prelekcja, ale poza tym nie znalazłem tam niczego dla siebie.</a:t>
            </a:r>
            <a:r>
              <a:rPr lang="en-GB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636838"/>
            <a:ext cx="4038600" cy="37766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l-PL" sz="2600" smtClean="0"/>
              <a:t>Gość myśli</a:t>
            </a:r>
            <a:r>
              <a:rPr lang="en-GB" sz="2600" smtClean="0"/>
              <a:t>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l-PL" sz="2600" smtClean="0"/>
              <a:t>„To dobrze, że w muzeum odbywają się prelekcje w języku migowym, ale materiały </a:t>
            </a:r>
            <a:r>
              <a:rPr lang="en-GB" sz="2600" smtClean="0"/>
              <a:t>audio</a:t>
            </a:r>
            <a:r>
              <a:rPr lang="pl-PL" sz="2600" smtClean="0"/>
              <a:t>wiz</a:t>
            </a:r>
            <a:r>
              <a:rPr lang="en-GB" sz="2600" smtClean="0"/>
              <a:t>ual</a:t>
            </a:r>
            <a:r>
              <a:rPr lang="pl-PL" sz="2600" smtClean="0"/>
              <a:t>ne</a:t>
            </a:r>
            <a:r>
              <a:rPr lang="en-GB" sz="2600" smtClean="0"/>
              <a:t> </a:t>
            </a:r>
            <a:r>
              <a:rPr lang="pl-PL" sz="2600" smtClean="0"/>
              <a:t>na wystawie nie są przystosowane.</a:t>
            </a:r>
            <a:r>
              <a:rPr lang="en-GB" sz="2600" smtClean="0"/>
              <a:t>”</a:t>
            </a:r>
          </a:p>
          <a:p>
            <a:pPr marL="0" indent="0">
              <a:lnSpc>
                <a:spcPct val="90000"/>
              </a:lnSpc>
            </a:pPr>
            <a:endParaRPr lang="en-GB" sz="26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2636838"/>
            <a:ext cx="4038600" cy="3776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smtClean="0"/>
              <a:t>Czy wszystkie materiały audiowizualne są </a:t>
            </a:r>
            <a:br>
              <a:rPr lang="pl-PL" sz="2400" smtClean="0"/>
            </a:br>
            <a:r>
              <a:rPr lang="pl-PL" sz="2400" smtClean="0"/>
              <a:t>z napisami albo czy są dostępne ich transkrypcje?</a:t>
            </a:r>
            <a:endParaRPr lang="en-GB" sz="2400" smtClean="0"/>
          </a:p>
          <a:p>
            <a:pPr>
              <a:lnSpc>
                <a:spcPct val="90000"/>
              </a:lnSpc>
            </a:pPr>
            <a:r>
              <a:rPr lang="pl-PL" sz="2400" smtClean="0"/>
              <a:t>Czy tam, gdzie jest użyty dźwięk, jest on opisany w taki sposób, by niesłyszący gość mógł zrozumieć zamysł artysty</a:t>
            </a:r>
            <a:r>
              <a:rPr lang="en-GB" sz="2400" smtClean="0"/>
              <a:t>?</a:t>
            </a:r>
          </a:p>
          <a:p>
            <a:pPr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863600"/>
          </a:xfrm>
        </p:spPr>
        <p:txBody>
          <a:bodyPr>
            <a:normAutofit/>
          </a:bodyPr>
          <a:lstStyle/>
          <a:p>
            <a:r>
              <a:rPr lang="en-GB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Chcę jasnego języka migowego</a:t>
            </a:r>
            <a:r>
              <a:rPr lang="en-GB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05038"/>
            <a:ext cx="4038600" cy="39211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l-PL" smtClean="0"/>
              <a:t>Gość nie chce brać udziału w wydarzeniu opartym na Systemie Językowo-Migowym</a:t>
            </a:r>
            <a:endParaRPr lang="en-GB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3921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smtClean="0"/>
              <a:t>Jasno określ, że organizujesz wydarzenie w Systemie Językowo-Migowym, by goście mogli zadecydować, czy chcą wziąć w nim udział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Powinno docierać się także do użytkowników Systemu Językowo-Migowego</a:t>
            </a:r>
            <a:endParaRPr lang="en-GB" sz="2400" smtClean="0"/>
          </a:p>
          <a:p>
            <a:pPr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1296987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Wniosek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Informacja zwrotna (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feedback</a:t>
            </a: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pomoże Ci uniknąć problemów i kulturowych nieporozumień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Pomóż Twojej niesłyszącej publiczności w pomocy Tobie, w duchu wzajemnej współpracy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484313"/>
            <a:ext cx="8229600" cy="1368425"/>
          </a:xfrm>
        </p:spPr>
        <p:txBody>
          <a:bodyPr>
            <a:normAutofit/>
          </a:bodyPr>
          <a:lstStyle/>
          <a:p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Angażowanie osób niesłyszących od samego początku</a:t>
            </a:r>
            <a:endParaRPr lang="en-GB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3141663"/>
            <a:ext cx="8229600" cy="32019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l-PL" b="1" smtClean="0"/>
              <a:t>Zaproś przedstawicieli osób niesłyszących na spotkanie do muzeum jeszcze w fazie planowania wydarzenia</a:t>
            </a:r>
            <a:endParaRPr lang="en-GB" b="1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GB" b="1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l-PL" b="1" smtClean="0"/>
              <a:t>Skieruj wydarzenie zarówno do użytkowników języka migowego, jak i do osób niedosłyszących. </a:t>
            </a:r>
            <a:r>
              <a:rPr lang="en-GB" b="1" smtClean="0"/>
              <a:t>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1152525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Zmiana kulturowa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3273425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Każde muzeum ma swoją własną kulturę i sposoby pracy i może mieć własne pomysły dotyczące podejścia do tworzenia programu dla osób niesłyszących. Jednak zawsze należy być otrwartym na nowe pomysły. 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1081087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Posłuchaj ludzi niesłyszących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r>
              <a:rPr lang="pl-PL" b="1" smtClean="0"/>
              <a:t>Usuń pierwszą przeszkodę zaczynając od wysłuchania osób niesłyszących</a:t>
            </a:r>
            <a:endParaRPr lang="en-GB" b="1" smtClean="0"/>
          </a:p>
          <a:p>
            <a:endParaRPr lang="en-GB" b="1" smtClean="0"/>
          </a:p>
          <a:p>
            <a:r>
              <a:rPr lang="pl-PL" b="1" smtClean="0"/>
              <a:t>Pokonasz kolejną przeszkodę włączając w to wydarzenie ludzi </a:t>
            </a:r>
            <a:br>
              <a:rPr lang="pl-PL" b="1" smtClean="0"/>
            </a:br>
            <a:r>
              <a:rPr lang="pl-PL" b="1" smtClean="0"/>
              <a:t>niesłyszących w różnym stopniu</a:t>
            </a:r>
            <a:endParaRPr lang="en-GB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223963"/>
          </a:xfrm>
        </p:spPr>
        <p:txBody>
          <a:bodyPr/>
          <a:lstStyle/>
          <a:p>
            <a:r>
              <a:rPr lang="pl-PL" sz="4000" smtClean="0"/>
              <a:t>Osoby niesłyszące w grupach docelowych</a:t>
            </a:r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>
            <a:normAutofit/>
          </a:bodyPr>
          <a:lstStyle/>
          <a:p>
            <a:r>
              <a:rPr lang="pl-PL" sz="3000" b="1" smtClean="0"/>
              <a:t>Zadaj właściwe pytanie</a:t>
            </a:r>
            <a:r>
              <a:rPr lang="en-GB" sz="3000" b="1" smtClean="0"/>
              <a:t> – </a:t>
            </a:r>
            <a:r>
              <a:rPr lang="pl-PL" sz="3000" b="1" smtClean="0"/>
              <a:t>przyjrzyj się architektonicznym barierom w muzeum,</a:t>
            </a:r>
            <a:r>
              <a:rPr lang="en-GB" sz="3000" b="1" smtClean="0"/>
              <a:t> gal</a:t>
            </a:r>
            <a:r>
              <a:rPr lang="pl-PL" sz="3000" b="1" smtClean="0"/>
              <a:t>erii czy danym miejscu</a:t>
            </a:r>
            <a:endParaRPr lang="en-GB" sz="3000" b="1" smtClean="0"/>
          </a:p>
          <a:p>
            <a:endParaRPr lang="en-GB" sz="3000" b="1" smtClean="0"/>
          </a:p>
          <a:p>
            <a:r>
              <a:rPr lang="pl-PL" sz="3000" b="1" smtClean="0"/>
              <a:t>Jakie działania możesz podjąć, by usunąć te bariery</a:t>
            </a:r>
            <a:r>
              <a:rPr lang="en-GB" sz="3000" b="1" smtClean="0"/>
              <a:t>? </a:t>
            </a:r>
          </a:p>
          <a:p>
            <a:endParaRPr lang="en-GB" sz="3000" b="1" smtClean="0"/>
          </a:p>
          <a:p>
            <a:r>
              <a:rPr lang="pl-PL" sz="3000" b="1" smtClean="0"/>
              <a:t>Jakich modyfikacji musisz dokonać</a:t>
            </a:r>
            <a:r>
              <a:rPr lang="en-GB" sz="3000" b="1" smtClean="0"/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936625"/>
          </a:xfrm>
        </p:spPr>
        <p:txBody>
          <a:bodyPr>
            <a:normAutofit/>
          </a:bodyPr>
          <a:lstStyle/>
          <a:p>
            <a:r>
              <a:rPr lang="pl-PL" b="1" smtClean="0"/>
              <a:t>Czy trzeba coś zamontować?</a:t>
            </a:r>
            <a:endParaRPr lang="en-GB" b="1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4040188" cy="792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mtClean="0"/>
              <a:t>Stałe pętle słuchowe </a:t>
            </a:r>
            <a:r>
              <a:rPr lang="en-GB" smtClean="0"/>
              <a:t>– </a:t>
            </a:r>
            <a:r>
              <a:rPr lang="pl-PL" smtClean="0"/>
              <a:t>stoiska</a:t>
            </a:r>
            <a:r>
              <a:rPr lang="en-GB" smtClean="0"/>
              <a:t>,</a:t>
            </a:r>
            <a:r>
              <a:rPr lang="pl-PL" smtClean="0"/>
              <a:t> blaty odsłuchowe</a:t>
            </a:r>
            <a:endParaRPr lang="en-GB" smtClean="0"/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213100"/>
            <a:ext cx="3024187" cy="302418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2060575"/>
            <a:ext cx="4041775" cy="72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200" smtClean="0"/>
              <a:t>Urządzenia przenośne</a:t>
            </a:r>
            <a:r>
              <a:rPr lang="en-GB" sz="2200" smtClean="0"/>
              <a:t> – </a:t>
            </a:r>
            <a:r>
              <a:rPr lang="pl-PL" sz="2200" smtClean="0"/>
              <a:t> pętle i systemy</a:t>
            </a:r>
            <a:r>
              <a:rPr lang="en-GB" sz="2200" smtClean="0"/>
              <a:t> FM </a:t>
            </a:r>
          </a:p>
        </p:txBody>
      </p:sp>
      <p:sp>
        <p:nvSpPr>
          <p:cNvPr id="19461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3141663"/>
            <a:ext cx="3671888" cy="2984500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997200"/>
            <a:ext cx="36718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pl-PL" b="1" smtClean="0"/>
              <a:t>Nie zapomnij o</a:t>
            </a:r>
            <a:r>
              <a:rPr lang="en-GB" b="1" smtClean="0"/>
              <a:t>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regularnym przeglądzie tych urządzeń – osoby niesłyszące będą narzekać, jeśli te urządzenia nie będą sprawne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Zapytaj także Twoją grupę fokusową o to, jakie trudności mogą pojawić się podczas zwiedzania Twojego muzeum 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czy Twoje muzeum jest odpowiednie, by odbywało się w nim zwiedzanie </a:t>
            </a:r>
            <a:b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 przewodnikiem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0" indent="0">
              <a:buFont typeface="Arial" charset="0"/>
              <a:buNone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Oni dostrzegą rzeczy niewidoczne dla Ciebie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835</Words>
  <Application>Microsoft Office PowerPoint</Application>
  <PresentationFormat>Pokaz na ekranie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Spotkanie 2: 11.03.2014</vt:lpstr>
      <vt:lpstr>Sejm, 1505</vt:lpstr>
      <vt:lpstr>Angażowanie osób niesłyszących od samego początku</vt:lpstr>
      <vt:lpstr>Zmiana kulturowa </vt:lpstr>
      <vt:lpstr>Posłuchaj ludzi niesłyszących</vt:lpstr>
      <vt:lpstr>Osoby niesłyszące w grupach docelowych</vt:lpstr>
      <vt:lpstr>Czy trzeba coś zamontować?</vt:lpstr>
      <vt:lpstr>Nie zapomnij o . . . </vt:lpstr>
      <vt:lpstr>Slajd 9</vt:lpstr>
      <vt:lpstr>Czy to jest miejsce odpowiednie dla grupy z przewodnikiem?</vt:lpstr>
      <vt:lpstr>Slajd 11</vt:lpstr>
      <vt:lpstr>Twoja grupa fokusowa pełni inną role</vt:lpstr>
      <vt:lpstr>Slajd 13</vt:lpstr>
      <vt:lpstr>Dobra praktyka w kwestii informacji zwrotnej</vt:lpstr>
      <vt:lpstr>Zawsze proś o feedback</vt:lpstr>
      <vt:lpstr>Niesłyszący gopodarze</vt:lpstr>
      <vt:lpstr>Niesłyszący prelegenci</vt:lpstr>
      <vt:lpstr>Slajd 18</vt:lpstr>
      <vt:lpstr>“Nikt nie przyszedł!”</vt:lpstr>
      <vt:lpstr>Strona jest trudna w nawigacji</vt:lpstr>
      <vt:lpstr>Łatwo znaleźć najważniejsze informacje</vt:lpstr>
      <vt:lpstr>“Niczego nie rozumiem!”</vt:lpstr>
      <vt:lpstr> Rodzaj prelekcji jest jasno określony</vt:lpstr>
      <vt:lpstr>Dobre przykłady jasnego języka</vt:lpstr>
      <vt:lpstr>„Miałem trudności ze zrozumieniem”</vt:lpstr>
      <vt:lpstr>Slajd 26</vt:lpstr>
      <vt:lpstr>„Podobała mi się prelekcja, ale poza tym nie znalazłem tam niczego dla siebie.”</vt:lpstr>
      <vt:lpstr>“Chcę jasnego języka migowego”</vt:lpstr>
      <vt:lpstr>Wniosek: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Joasia</cp:lastModifiedBy>
  <cp:revision>37</cp:revision>
  <dcterms:created xsi:type="dcterms:W3CDTF">2014-03-04T22:26:01Z</dcterms:created>
  <dcterms:modified xsi:type="dcterms:W3CDTF">2014-03-09T10:46:53Z</dcterms:modified>
</cp:coreProperties>
</file>