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7" r:id="rId4"/>
    <p:sldId id="259" r:id="rId5"/>
    <p:sldId id="272" r:id="rId6"/>
    <p:sldId id="263" r:id="rId7"/>
    <p:sldId id="270" r:id="rId8"/>
    <p:sldId id="271" r:id="rId9"/>
    <p:sldId id="260" r:id="rId10"/>
    <p:sldId id="262" r:id="rId11"/>
    <p:sldId id="261" r:id="rId12"/>
    <p:sldId id="269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4" r:id="rId23"/>
    <p:sldId id="265" r:id="rId24"/>
    <p:sldId id="266" r:id="rId25"/>
    <p:sldId id="267" r:id="rId26"/>
    <p:sldId id="293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0BBB7D-D8E0-40B3-B09C-90778637D8E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8637A-1D6D-410E-BA42-431E515A5D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Example of publicity flyer 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B8C31-8383-4B6D-B1B8-CDCA9A82FA9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AD0F5-9172-42E5-8557-E144C906F11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4192BD-0876-41D1-A4D8-DDFB73579EE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0D04-2984-43EE-9A98-E0DB3CD76848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E9D4-67E3-4FF4-AC5B-A9D2FEDF5C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6ECE6-6EF2-423C-96A8-38CE21E89ED2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4A050-E178-4896-9575-BF30CD33BC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7348-213F-4CAD-83A6-7FA1F3D662E7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9D65-97FF-4BF0-A839-363AE8AD7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544C-4560-44E0-BDFE-390DB9A81245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45F0-A26F-45EA-9C32-DE97323EE8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4EB4-F812-4647-AF7A-1402CB9634B5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8185-EC70-4EA5-8FFB-C303A89C0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01A3-8D36-4F21-AA3C-8C6891D4D138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70CB-471B-478F-AB4A-59F6392BD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1FE8-AC82-43E5-9FBF-2A40C927EE2D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408C-7D48-4875-B9C7-147D83F18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E0FE-36AA-423E-BAF6-EFAB4C9DA18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439F-DBD5-491D-82CA-13C75CF6FB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E9E3-DDA4-4F60-B164-B5B41162A552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A7DE-611F-4726-98CC-F3DE0289D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6360-3392-43B2-8E89-56991883D27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5636-E395-450E-9CFF-39339F08FF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3C07-959E-4CBB-BD7B-7827B5B5EFDC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3758-B500-4362-B6B3-2346580EAF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2B042B-E881-46E9-8ED8-0D77AAFE6B6D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64EEC-E16C-4C68-97E2-7BE8CE5258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potkanie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2: 10.03.2014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Studium przypadku:</a:t>
            </a:r>
            <a:r>
              <a:rPr lang="en-GB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Przykłady dobrych praktyk</a:t>
            </a:r>
            <a:br>
              <a:rPr lang="pl-PL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londyńskich muzeach.</a:t>
            </a:r>
            <a:endParaRPr lang="en-GB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6"/>
          <p:cNvSpPr>
            <a:spLocks noGrp="1"/>
          </p:cNvSpPr>
          <p:nvPr>
            <p:ph type="title"/>
          </p:nvPr>
        </p:nvSpPr>
        <p:spPr>
          <a:xfrm>
            <a:off x="1763713" y="4797425"/>
            <a:ext cx="5486400" cy="566738"/>
          </a:xfrm>
        </p:spPr>
        <p:txBody>
          <a:bodyPr/>
          <a:lstStyle/>
          <a:p>
            <a:pPr eaLnBrk="1" hangingPunct="1"/>
            <a:r>
              <a:rPr lang="en-GB" sz="2400" smtClean="0"/>
              <a:t>Tate Modern</a:t>
            </a:r>
          </a:p>
        </p:txBody>
      </p:sp>
      <p:sp>
        <p:nvSpPr>
          <p:cNvPr id="23554" name="Picture Placeholder 7"/>
          <p:cNvSpPr>
            <a:spLocks noGrp="1"/>
          </p:cNvSpPr>
          <p:nvPr>
            <p:ph type="pic" idx="1"/>
          </p:nvPr>
        </p:nvSpPr>
        <p:spPr>
          <a:xfrm>
            <a:off x="1865313" y="692150"/>
            <a:ext cx="5486400" cy="4114800"/>
          </a:xfrm>
        </p:spPr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Nawet filmy dotyczące dodatkowych wydarzeń są z napisami. </a:t>
            </a:r>
            <a:endParaRPr lang="en-GB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6" name="Picture 2" descr="C:\Users\Andrew\AppData\Local\Microsoft\Windows\Temporary Internet Files\Content.IE5\MP7XS8HC\Photo0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75"/>
            <a:ext cx="5256212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57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2400" b="1" smtClean="0"/>
              <a:t>Wykładowca prowadzący wykład w języku migowym</a:t>
            </a:r>
            <a:endParaRPr lang="en-GB" sz="2400" b="1" smtClean="0"/>
          </a:p>
          <a:p>
            <a:pPr eaLnBrk="1" hangingPunct="1">
              <a:lnSpc>
                <a:spcPct val="80000"/>
              </a:lnSpc>
            </a:pPr>
            <a:endParaRPr lang="en-GB" sz="2400" b="1" smtClean="0"/>
          </a:p>
          <a:p>
            <a:pPr eaLnBrk="1" hangingPunct="1">
              <a:lnSpc>
                <a:spcPct val="80000"/>
              </a:lnSpc>
            </a:pPr>
            <a:r>
              <a:rPr lang="pl-PL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Ten typ wykładu jest bardzo powszechny </a:t>
            </a:r>
            <a:r>
              <a:rPr lang="en-GB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pl-PL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publiczność jest bardzo liczna. </a:t>
            </a:r>
            <a:endParaRPr lang="en-GB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endParaRPr lang="en-GB" sz="2000" b="1" smtClean="0"/>
          </a:p>
          <a:p>
            <a:pPr eaLnBrk="1" hangingPunct="1">
              <a:lnSpc>
                <a:spcPct val="80000"/>
              </a:lnSpc>
            </a:pPr>
            <a:endParaRPr lang="en-GB" sz="2000" b="1" smtClean="0"/>
          </a:p>
          <a:p>
            <a:pPr eaLnBrk="1" hangingPunct="1">
              <a:lnSpc>
                <a:spcPct val="80000"/>
              </a:lnSpc>
            </a:pPr>
            <a:endParaRPr lang="en-GB" sz="2000" b="1" smtClean="0"/>
          </a:p>
          <a:p>
            <a:pPr eaLnBrk="1" hangingPunct="1">
              <a:lnSpc>
                <a:spcPct val="80000"/>
              </a:lnSpc>
            </a:pPr>
            <a:endParaRPr lang="en-GB" sz="2000" b="1" smtClean="0"/>
          </a:p>
          <a:p>
            <a:pPr eaLnBrk="1" hangingPunct="1">
              <a:lnSpc>
                <a:spcPct val="80000"/>
              </a:lnSpc>
            </a:pPr>
            <a:r>
              <a:rPr lang="pl-PL" sz="1000" b="1" smtClean="0"/>
              <a:t>Za zgodą </a:t>
            </a:r>
            <a:r>
              <a:rPr lang="en-GB" sz="1000" b="1" smtClean="0"/>
              <a:t>Marcus</a:t>
            </a:r>
            <a:r>
              <a:rPr lang="pl-PL" sz="1000" b="1" smtClean="0"/>
              <a:t>a</a:t>
            </a:r>
            <a:r>
              <a:rPr lang="en-GB" sz="1000" b="1" smtClean="0"/>
              <a:t> Dickey</a:t>
            </a:r>
            <a:r>
              <a:rPr lang="pl-PL" sz="1000" b="1" smtClean="0"/>
              <a:t>’a</a:t>
            </a:r>
            <a:r>
              <a:rPr lang="en-GB" sz="1000" b="1" smtClean="0"/>
              <a:t> Horley, Tate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41438"/>
            <a:ext cx="34559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Różnorodność programowa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pl-PL" b="1" smtClean="0"/>
              <a:t>Język migowy z tłumaczeniem mówionym </a:t>
            </a:r>
            <a:r>
              <a:rPr lang="en-GB" b="1" smtClean="0"/>
              <a:t>(voiceover)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/>
              <a:t>Słyszący wykładowcy prowadzą prezentacje tłumaczone na języka migowy i są wybierani pod kątem umiejętności prowadzenia wykładu </a:t>
            </a:r>
            <a:br>
              <a:rPr lang="pl-PL" b="1" smtClean="0"/>
            </a:br>
            <a:r>
              <a:rPr lang="pl-PL" b="1" smtClean="0"/>
              <a:t>w sposób przystępny dla osób niesłyszących.</a:t>
            </a:r>
            <a:r>
              <a:rPr lang="en-GB" b="1" smtClean="0"/>
              <a:t>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en-GB" b="1" smtClean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936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Szkolenie liderów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341788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kursy </a:t>
            </a:r>
            <a:r>
              <a:rPr lang="en-GB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ArtSigns</a:t>
            </a:r>
            <a:r>
              <a:rPr lang="en-GB" b="1" i="1" smtClean="0"/>
              <a:t> </a:t>
            </a:r>
            <a:r>
              <a:rPr lang="pl-PL" b="1" smtClean="0"/>
              <a:t>w latach</a:t>
            </a:r>
            <a:r>
              <a:rPr lang="en-GB" b="1" smtClean="0"/>
              <a:t> 2001, 2003, 2005 </a:t>
            </a:r>
            <a:r>
              <a:rPr lang="pl-PL" b="1" smtClean="0"/>
              <a:t>kurs </a:t>
            </a:r>
            <a:r>
              <a:rPr lang="en-GB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Signing Art </a:t>
            </a:r>
            <a:r>
              <a:rPr lang="pl-PL" b="1" smtClean="0"/>
              <a:t>w roku</a:t>
            </a:r>
            <a:r>
              <a:rPr lang="en-GB" b="1" smtClean="0"/>
              <a:t> 2012 </a:t>
            </a:r>
          </a:p>
          <a:p>
            <a:pPr marL="0" indent="0" eaLnBrk="1" hangingPunct="1">
              <a:buFont typeface="Arial" charset="0"/>
              <a:buNone/>
            </a:pPr>
            <a:endParaRPr lang="pl-PL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l-PL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Kursy dla osób niesłyszących prowadzone w języku migowym </a:t>
            </a:r>
            <a:br>
              <a:rPr lang="pl-PL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mające na celu naukę umiejętności prowadzenia prezentacji i prelekcji. </a:t>
            </a:r>
            <a:endParaRPr lang="en-GB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/>
              <a:t>Wallace Collection, Lond</a:t>
            </a:r>
            <a:r>
              <a:rPr lang="pl-PL" b="1" smtClean="0"/>
              <a:t>yn</a:t>
            </a:r>
            <a:endParaRPr lang="en-GB" b="1" smtClean="0"/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636838"/>
            <a:ext cx="576103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Deaf Visions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/>
              <a:t>Od samego początku program ma wyróżniający się logotyp; zwrócenie uwagi na przeważającą rolę wzroku </a:t>
            </a:r>
            <a:br>
              <a:rPr lang="pl-PL" b="1" smtClean="0"/>
            </a:br>
            <a:r>
              <a:rPr lang="pl-PL" b="1" smtClean="0"/>
              <a:t>u osób niesłyszących.</a:t>
            </a:r>
            <a:endParaRPr lang="en-GB" b="1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3000" b="1" smtClean="0"/>
              <a:t>Różnorodnosć także jest kluczem</a:t>
            </a:r>
            <a:r>
              <a:rPr lang="en-GB" sz="3000" b="1" smtClean="0"/>
              <a:t> – </a:t>
            </a:r>
            <a:r>
              <a:rPr lang="pl-PL" sz="3000" b="1" smtClean="0"/>
              <a:t>wydarzenia są planowane z uwzględnieniem różnych metod przekazu: </a:t>
            </a:r>
            <a:endParaRPr lang="en-GB" sz="3000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3000" b="1" smtClean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BSL </a:t>
            </a:r>
            <a:r>
              <a:rPr lang="pl-PL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[Brytyjski Język Migowy]</a:t>
            </a:r>
            <a:endParaRPr lang="en-GB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sz="3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SSE (Sign Supported English)</a:t>
            </a:r>
            <a:r>
              <a:rPr lang="pl-PL" sz="3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[System Językowo-Migowy]</a:t>
            </a:r>
            <a:endParaRPr lang="en-GB" sz="30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GB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Lipspeaking</a:t>
            </a:r>
            <a:r>
              <a:rPr lang="pl-PL" sz="3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[Czytanie z ruchu warg]</a:t>
            </a:r>
            <a:endParaRPr lang="en-GB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3000" b="1" smtClean="0"/>
              <a:t>ALBO korzystają z kilku metod przekazu jednocześnie.</a:t>
            </a:r>
            <a:endParaRPr lang="en-GB" sz="3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628775"/>
            <a:ext cx="6400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Jedne wydarzenia mają miejsce późnym popołudniem, a inne już po zamknięciu galerii dla zwiedzających. </a:t>
            </a:r>
          </a:p>
          <a:p>
            <a:pPr marL="0" indent="0" eaLnBrk="1" hangingPunct="1">
              <a:buFont typeface="Arial" charset="0"/>
              <a:buNone/>
            </a:pPr>
            <a:endParaRPr lang="pl-PL" b="1" smtClean="0"/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Wiele innych galerii stosuje podobne praktyki. </a:t>
            </a:r>
            <a:r>
              <a:rPr lang="en-GB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628775"/>
            <a:ext cx="34575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National Gallery, Lond</a:t>
            </a: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08275"/>
            <a:ext cx="4895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Dwie część większości wydarzeń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lnSpc>
                <a:spcPct val="90000"/>
              </a:lnSpc>
            </a:pPr>
            <a:r>
              <a:rPr lang="pl-PL" b="1" smtClean="0"/>
              <a:t>Część praktyczna</a:t>
            </a:r>
            <a:r>
              <a:rPr lang="en-GB" b="1" smtClean="0"/>
              <a:t> (</a:t>
            </a:r>
            <a:r>
              <a:rPr lang="pl-PL" b="1" smtClean="0"/>
              <a:t>warsztat kreatywności)</a:t>
            </a:r>
            <a:endParaRPr lang="en-GB" b="1" smtClean="0"/>
          </a:p>
          <a:p>
            <a:pPr marL="0" indent="0" eaLnBrk="1" hangingPunct="1">
              <a:lnSpc>
                <a:spcPct val="90000"/>
              </a:lnSpc>
            </a:pPr>
            <a:r>
              <a:rPr lang="pl-PL" b="1" smtClean="0"/>
              <a:t>Prelekcja</a:t>
            </a:r>
            <a:r>
              <a:rPr lang="en-GB" b="1" smtClean="0"/>
              <a:t> </a:t>
            </a:r>
            <a:r>
              <a:rPr lang="pl-PL" b="1" smtClean="0"/>
              <a:t>albo</a:t>
            </a:r>
            <a:r>
              <a:rPr lang="en-GB" b="1" smtClean="0"/>
              <a:t> </a:t>
            </a:r>
            <a:r>
              <a:rPr lang="pl-PL" b="1" smtClean="0"/>
              <a:t>zwiedzanie </a:t>
            </a:r>
            <a:br>
              <a:rPr lang="pl-PL" b="1" smtClean="0"/>
            </a:br>
            <a:r>
              <a:rPr lang="pl-PL" b="1" smtClean="0"/>
              <a:t>z przewodnikiem</a:t>
            </a:r>
            <a:r>
              <a:rPr lang="en-GB" b="1" smtClean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pl-PL" b="1" smtClean="0"/>
              <a:t>Ten model także przyjął się w wielu muzeach. </a:t>
            </a:r>
            <a:endParaRPr lang="en-GB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223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Lider ustawicznego rozwoju zawodowego.</a:t>
            </a:r>
            <a:endParaRPr lang="en-GB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2009: Kurs Prezenterzy Sztuk dla niesłyszących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smtClean="0"/>
              <a:t>– </a:t>
            </a:r>
            <a:r>
              <a:rPr lang="pl-PL" b="1" smtClean="0"/>
              <a:t>dla pracujących niesłyszących prezenterów</a:t>
            </a:r>
            <a:endParaRPr lang="en-GB" b="1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Sharing Day’ 2011 </a:t>
            </a:r>
            <a:r>
              <a:rPr lang="en-GB" b="1" smtClean="0"/>
              <a:t>– </a:t>
            </a:r>
            <a:r>
              <a:rPr lang="pl-PL" b="1" smtClean="0"/>
              <a:t>warsztaty dla niesłyszących wykładowców, tłumaczy </a:t>
            </a:r>
            <a:br>
              <a:rPr lang="pl-PL" b="1" smtClean="0"/>
            </a:br>
            <a:r>
              <a:rPr lang="pl-PL" b="1" smtClean="0"/>
              <a:t>i </a:t>
            </a:r>
            <a:r>
              <a:rPr lang="en-GB" b="1" smtClean="0"/>
              <a:t>lipspeaker</a:t>
            </a:r>
            <a:r>
              <a:rPr lang="pl-PL" b="1" smtClean="0"/>
              <a:t>ów oraz dla pracowników muzeum</a:t>
            </a:r>
            <a:r>
              <a:rPr lang="en-GB" b="1" smtClean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Muzeum </a:t>
            </a:r>
            <a:r>
              <a:rPr lang="en-GB" b="1" smtClean="0"/>
              <a:t>Sir John</a:t>
            </a:r>
            <a:r>
              <a:rPr lang="pl-PL" b="1" smtClean="0"/>
              <a:t>a</a:t>
            </a:r>
            <a:r>
              <a:rPr lang="en-GB" b="1" smtClean="0"/>
              <a:t> Soane</a:t>
            </a:r>
            <a:r>
              <a:rPr lang="pl-PL" b="1" smtClean="0"/>
              <a:t>’a</a:t>
            </a:r>
            <a:endParaRPr lang="en-GB" b="1" smtClean="0"/>
          </a:p>
        </p:txBody>
      </p:sp>
      <p:sp>
        <p:nvSpPr>
          <p:cNvPr id="35842" name="Content Placeholder 5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638425"/>
            <a:ext cx="2951162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Trudności dla grup osób niesłyszących </a:t>
            </a:r>
            <a:br>
              <a:rPr lang="pl-PL" b="1" smtClean="0"/>
            </a:br>
            <a:r>
              <a:rPr lang="pl-PL" b="1" smtClean="0"/>
              <a:t>zwiedzających z przewodnikiem:</a:t>
            </a: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/>
            <a:r>
              <a:rPr lang="pl-PL" b="1" smtClean="0"/>
              <a:t>Bariery architektoniczne</a:t>
            </a:r>
            <a:endParaRPr lang="en-GB" b="1" smtClean="0"/>
          </a:p>
          <a:p>
            <a:pPr marL="0" indent="0" eaLnBrk="1" hangingPunct="1"/>
            <a:r>
              <a:rPr lang="pl-PL" b="1" smtClean="0"/>
              <a:t>Oświetlenie</a:t>
            </a:r>
            <a:endParaRPr lang="en-GB" b="1" smtClean="0"/>
          </a:p>
          <a:p>
            <a:pPr marL="0" indent="0" eaLnBrk="1" hangingPunct="1"/>
            <a:r>
              <a:rPr lang="pl-PL" b="1" smtClean="0"/>
              <a:t>Względy konserwacji</a:t>
            </a:r>
            <a:r>
              <a:rPr lang="en-GB" b="1" smtClean="0"/>
              <a:t> </a:t>
            </a:r>
            <a:r>
              <a:rPr lang="pl-PL" b="1" smtClean="0"/>
              <a:t>eksponatów </a:t>
            </a:r>
            <a:r>
              <a:rPr lang="en-GB" b="1" smtClean="0"/>
              <a:t>– </a:t>
            </a:r>
            <a:r>
              <a:rPr lang="pl-PL" b="1" smtClean="0"/>
              <a:t>unikanie kontaktu z eksponatami. </a:t>
            </a:r>
            <a:r>
              <a:rPr lang="en-GB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Rozwiązaniem okazała się sala edukacyjna, która ma dobre oświetlenie </a:t>
            </a:r>
            <a:b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małą, intymną przestrzeń, zapewniającą dobrą widoczność.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</a:pPr>
            <a:endParaRPr lang="pl-PL" b="1" smtClean="0"/>
          </a:p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Niesłyszący goście biorą udział </a:t>
            </a:r>
            <a:br>
              <a:rPr lang="pl-PL" b="1" smtClean="0"/>
            </a:br>
            <a:r>
              <a:rPr lang="pl-PL" b="1" smtClean="0"/>
              <a:t>w prelekcji dotyczącej wybranego aspektu wystawy, a potem mogą samodzielnie zwiedzać muzeum. 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Jeden prowadzący, który prezentuje dane wydarzenie publiczności każdego rodzaju.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Niesłyszący pracownicy muzeum cieszą się, że mogą pracować </a:t>
            </a:r>
            <a:b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 publicznością każdego rodzaju. 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6300" y="1600200"/>
            <a:ext cx="32004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Streszczenia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pl-PL" b="1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l-PL" b="1" smtClean="0"/>
              <a:t>We wszystkie omawianych muzeach (a także w wielu innych)</a:t>
            </a:r>
            <a:r>
              <a:rPr lang="en-GB" b="1" smtClean="0"/>
              <a:t> </a:t>
            </a:r>
            <a:r>
              <a:rPr lang="pl-PL" b="1" smtClean="0"/>
              <a:t>osoby niesłyszące otrzymują streszczenia, które są kolejnym elementem  ułatwiającym dostęp do ekspozycji. </a:t>
            </a:r>
            <a:endParaRPr lang="en-GB" b="1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628775"/>
            <a:ext cx="3168650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400" b="1" u="sng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Walks and Talks </a:t>
            </a:r>
            <a:endParaRPr lang="pl-PL" sz="4400" b="1" u="sng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pl-PL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dla Osób Czytających z ruchu warg </a:t>
            </a:r>
            <a:endParaRPr lang="en-GB" sz="4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628775"/>
            <a:ext cx="67659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Format: </a:t>
            </a:r>
          </a:p>
          <a:p>
            <a:pPr marL="0" indent="0" eaLnBrk="1" hangingPunct="1">
              <a:buFont typeface="Arial" charset="0"/>
              <a:buNone/>
            </a:pPr>
            <a:endParaRPr lang="pl-PL" smtClean="0"/>
          </a:p>
          <a:p>
            <a:pPr marL="0" indent="0" eaLnBrk="1" hangingPunct="1">
              <a:buFont typeface="Arial" charset="0"/>
              <a:buNone/>
            </a:pPr>
            <a:r>
              <a:rPr lang="pl-PL" smtClean="0"/>
              <a:t>Część „Talks” [prezentacja] umożliwia zwiedzanie z przewodnikiem miejsca albo obszaru. </a:t>
            </a: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Współpraca przewodnika z lipspeakerem. 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Wykorzystanie portali społecznościowych</a:t>
            </a:r>
            <a:r>
              <a:rPr lang="en-GB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strona na facebooku poświęcona osobom niesłyszącym i niedosłyszącym</a:t>
            </a:r>
            <a:endParaRPr lang="en-GB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67691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Wiele wyzwań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smtClean="0"/>
              <a:t>Przewodnicy muszą </a:t>
            </a:r>
            <a:r>
              <a:rPr lang="pl-PL" b="1" smtClean="0">
                <a:solidFill>
                  <a:schemeClr val="accent2"/>
                </a:solidFill>
              </a:rPr>
              <a:t>z</a:t>
            </a:r>
            <a:r>
              <a:rPr lang="en-GB" b="1" smtClean="0">
                <a:solidFill>
                  <a:schemeClr val="accent2"/>
                </a:solidFill>
              </a:rPr>
              <a:t>wo</a:t>
            </a:r>
            <a:r>
              <a:rPr lang="pl-PL" b="1" smtClean="0">
                <a:solidFill>
                  <a:schemeClr val="accent2"/>
                </a:solidFill>
              </a:rPr>
              <a:t>l</a:t>
            </a:r>
            <a:r>
              <a:rPr lang="en-GB" b="1" smtClean="0">
                <a:solidFill>
                  <a:schemeClr val="accent2"/>
                </a:solidFill>
              </a:rPr>
              <a:t>n</a:t>
            </a:r>
            <a:r>
              <a:rPr lang="pl-PL" b="1" smtClean="0">
                <a:solidFill>
                  <a:schemeClr val="accent2"/>
                </a:solidFill>
              </a:rPr>
              <a:t>ić,</a:t>
            </a:r>
            <a:r>
              <a:rPr lang="en-GB" b="1" smtClean="0">
                <a:solidFill>
                  <a:schemeClr val="accent2"/>
                </a:solidFill>
              </a:rPr>
              <a:t> </a:t>
            </a:r>
            <a:r>
              <a:rPr lang="en-GB" b="1" smtClean="0"/>
              <a:t>b</a:t>
            </a:r>
            <a:r>
              <a:rPr lang="pl-PL" b="1" smtClean="0"/>
              <a:t>o</a:t>
            </a:r>
            <a:r>
              <a:rPr lang="en-GB" b="1" smtClean="0"/>
              <a:t> </a:t>
            </a:r>
            <a:r>
              <a:rPr lang="pl-PL" b="1" smtClean="0"/>
              <a:t>czytający z ruchu warg</a:t>
            </a:r>
            <a:r>
              <a:rPr lang="en-GB" b="1" smtClean="0"/>
              <a:t> </a:t>
            </a:r>
            <a:r>
              <a:rPr lang="pl-PL" b="1" smtClean="0"/>
              <a:t>nie są w stanie patrzeć jednocześnie na nich i na dany eksponat.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smtClean="0"/>
              <a:t>Znajdowanie </a:t>
            </a:r>
            <a:r>
              <a:rPr lang="en-GB" b="1" smtClean="0"/>
              <a:t> </a:t>
            </a:r>
            <a:r>
              <a:rPr lang="pl-PL" b="1" smtClean="0">
                <a:solidFill>
                  <a:schemeClr val="accent2"/>
                </a:solidFill>
              </a:rPr>
              <a:t>bezpiecznych miejsc, by się zatrzymać</a:t>
            </a:r>
            <a:r>
              <a:rPr lang="en-GB" b="1" smtClean="0">
                <a:solidFill>
                  <a:schemeClr val="accent2"/>
                </a:solidFill>
              </a:rPr>
              <a:t> </a:t>
            </a:r>
            <a:r>
              <a:rPr lang="en-GB" b="1" smtClean="0"/>
              <a:t>– </a:t>
            </a:r>
            <a:r>
              <a:rPr lang="pl-PL" b="1" smtClean="0"/>
              <a:t>teren</a:t>
            </a:r>
            <a:r>
              <a:rPr lang="en-GB" b="1" smtClean="0"/>
              <a:t>, </a:t>
            </a:r>
            <a:r>
              <a:rPr lang="pl-PL" b="1" smtClean="0"/>
              <a:t>korek</a:t>
            </a:r>
            <a:r>
              <a:rPr lang="en-GB" b="1" smtClean="0"/>
              <a:t> </a:t>
            </a:r>
            <a:r>
              <a:rPr lang="pl-PL" b="1" smtClean="0"/>
              <a:t>itp</a:t>
            </a:r>
            <a:r>
              <a:rPr lang="en-GB" b="1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Bletchley Park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14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GB" sz="14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GB" sz="1400" smtClean="0"/>
              <a:t>© NADP Network magazine 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05038"/>
            <a:ext cx="51133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Knole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1000" b="1" smtClean="0"/>
              <a:t>© NADP Network magazine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205038"/>
            <a:ext cx="43926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smtClean="0"/>
              <a:t>W artykule dotyczącym zwiedzania</a:t>
            </a:r>
            <a:r>
              <a:rPr lang="en-GB" b="1" smtClean="0"/>
              <a:t> </a:t>
            </a:r>
            <a:r>
              <a:rPr lang="pl-PL" b="1" smtClean="0"/>
              <a:t>muzeum w </a:t>
            </a:r>
            <a:r>
              <a:rPr lang="en-GB" b="1" smtClean="0"/>
              <a:t>Knole</a:t>
            </a:r>
            <a:r>
              <a:rPr lang="pl-PL" b="1" smtClean="0"/>
              <a:t> można przeczytać, że goście muzeum cieszyli się, że filmy były z napisami i że było tłumaczenie na język migowy. </a:t>
            </a:r>
            <a:endParaRPr lang="en-GB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pl-PL" b="1" smtClean="0"/>
              <a:t>Dzięki temu mogli oni samodzielnie zwiedzać całe muzeum już po zwiedzaniu </a:t>
            </a:r>
            <a:br>
              <a:rPr lang="pl-PL" b="1" smtClean="0"/>
            </a:br>
            <a:r>
              <a:rPr lang="pl-PL" b="1" smtClean="0"/>
              <a:t>z przewodnikiem.</a:t>
            </a:r>
            <a:endParaRPr lang="en-GB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smtClean="0"/>
          </a:p>
          <a:p>
            <a:pPr marL="0" indent="0" algn="r" eaLnBrk="1" hangingPunct="1">
              <a:lnSpc>
                <a:spcPct val="90000"/>
              </a:lnSpc>
              <a:buFont typeface="Arial" charset="0"/>
              <a:buNone/>
            </a:pPr>
            <a:r>
              <a:rPr lang="pl-PL" sz="2400" b="1" smtClean="0"/>
              <a:t>Magazym </a:t>
            </a:r>
            <a:r>
              <a:rPr lang="en-GB" sz="2400" b="1" smtClean="0"/>
              <a:t>NADP Network, N</a:t>
            </a:r>
            <a:r>
              <a:rPr lang="pl-PL" sz="2400" b="1" smtClean="0"/>
              <a:t>r </a:t>
            </a:r>
            <a:r>
              <a:rPr lang="en-GB" sz="2400" b="1" smtClean="0"/>
              <a:t>111, 2013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pl-PL" b="1" smtClean="0"/>
              <a:t>Takie zwiedzanie z przewodnikiem pozwala odkryć problemy, z jakimi </a:t>
            </a:r>
            <a:br>
              <a:rPr lang="pl-PL" b="1" smtClean="0"/>
            </a:br>
            <a:r>
              <a:rPr lang="pl-PL" b="1" smtClean="0"/>
              <a:t>w miejscach historycznych borykają się osoby niesłyszące – zarówno te, posługujące się językiem migowym, </a:t>
            </a:r>
            <a:br>
              <a:rPr lang="pl-PL" b="1" smtClean="0"/>
            </a:br>
            <a:r>
              <a:rPr lang="pl-PL" b="1" smtClean="0"/>
              <a:t>jak i te czytające z ruchu warg</a:t>
            </a:r>
            <a:r>
              <a:rPr lang="en-GB" b="1" smtClean="0"/>
              <a:t> – </a:t>
            </a:r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łącznie z</a:t>
            </a:r>
            <a:r>
              <a:rPr lang="en-GB" b="1" smtClean="0"/>
              <a:t> </a:t>
            </a:r>
            <a:r>
              <a:rPr lang="pl-PL" b="1" smtClean="0"/>
              <a:t>problemami, które pojawiają się  w razie deszczu</a:t>
            </a:r>
            <a:r>
              <a:rPr lang="en-GB" b="1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229600" cy="1223963"/>
          </a:xfrm>
        </p:spPr>
        <p:txBody>
          <a:bodyPr/>
          <a:lstStyle/>
          <a:p>
            <a:pPr eaLnBrk="1" hangingPunct="1"/>
            <a:r>
              <a:rPr lang="pl-PL" sz="4000" b="1" smtClean="0"/>
              <a:t>Rzym:</a:t>
            </a:r>
            <a:r>
              <a:rPr lang="en-GB" sz="4000" b="1" smtClean="0"/>
              <a:t> Galleria nazionale d’arte moderna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08275"/>
            <a:ext cx="7620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229600" cy="13684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Interaktywne multimedia zarówno dla osób niewidomych jak i dla osób niesłyszących. </a:t>
            </a:r>
            <a:endParaRPr lang="en-GB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97200"/>
            <a:ext cx="4905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Tajemniczy przedmiot</a:t>
            </a:r>
            <a:r>
              <a:rPr lang="en-GB" smtClean="0"/>
              <a:t>!</a:t>
            </a:r>
          </a:p>
        </p:txBody>
      </p:sp>
      <p:sp>
        <p:nvSpPr>
          <p:cNvPr id="54274" name="Content Placeholder 8"/>
          <p:cNvSpPr>
            <a:spLocks noGrp="1"/>
          </p:cNvSpPr>
          <p:nvPr>
            <p:ph sz="half" idx="2"/>
          </p:nvPr>
        </p:nvSpPr>
        <p:spPr>
          <a:xfrm>
            <a:off x="468313" y="2205038"/>
            <a:ext cx="4040187" cy="39512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sp>
        <p:nvSpPr>
          <p:cNvPr id="54275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Brak instrukcji </a:t>
            </a:r>
            <a:br>
              <a:rPr lang="pl-PL" b="1" smtClean="0"/>
            </a:br>
            <a:r>
              <a:rPr lang="pl-PL" b="1" smtClean="0"/>
              <a:t>w jakimkolwiek języku</a:t>
            </a: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Ten panel obok przedmiotu miał być panelem video </a:t>
            </a:r>
            <a:br>
              <a:rPr lang="pl-PL" b="1" smtClean="0"/>
            </a:br>
            <a:r>
              <a:rPr lang="pl-PL" b="1" smtClean="0"/>
              <a:t>z tłumaczeniem w języku migowym. </a:t>
            </a:r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Nie działał. </a:t>
            </a:r>
            <a:endParaRPr lang="en-GB" b="1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08275"/>
            <a:ext cx="36734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1511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Wniosek</a:t>
            </a:r>
            <a:r>
              <a:rPr lang="en-GB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</p:txBody>
      </p:sp>
      <p:sp>
        <p:nvSpPr>
          <p:cNvPr id="55298" name="Content Placeholder 7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pl-PL" b="1" smtClean="0"/>
              <a:t>Dobrze skonstruowane programy muzeów są różnorodne pod względem tematów, sposobów komunikacji, osób prezentujących i rodzajów wydarzeń. </a:t>
            </a:r>
            <a:endParaRPr lang="en-GB" b="1" smtClean="0"/>
          </a:p>
          <a:p>
            <a:pPr marL="0" indent="0" algn="ctr" eaLnBrk="1" hangingPunct="1">
              <a:buFont typeface="Arial" charset="0"/>
              <a:buNone/>
            </a:pPr>
            <a:endParaRPr lang="en-GB" b="1" smtClean="0"/>
          </a:p>
          <a:p>
            <a:pPr marL="0" indent="0" algn="ctr" eaLnBrk="1" hangingPunct="1">
              <a:buFont typeface="Arial" charset="0"/>
              <a:buNone/>
            </a:pPr>
            <a:endParaRPr lang="en-GB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title"/>
          </p:nvPr>
        </p:nvSpPr>
        <p:spPr>
          <a:xfrm>
            <a:off x="539750" y="13144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Szczegóły wydarzenia</a:t>
            </a:r>
            <a:endParaRPr lang="en-GB" b="1" smtClean="0"/>
          </a:p>
        </p:txBody>
      </p:sp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468313" y="2455863"/>
            <a:ext cx="8229600" cy="35607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492375"/>
            <a:ext cx="6248400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713" y="4797425"/>
            <a:ext cx="5486400" cy="5667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Łatwe wyszukiwanie dzięki słowom kluczowym</a:t>
            </a:r>
            <a:endParaRPr lang="en-GB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732462" cy="21653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Wyniki wyszukiwania prowadzą wprost do wydarzeń skierowanych do osób niesłyszących </a:t>
            </a:r>
            <a:b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 niedosłyszących. </a:t>
            </a:r>
            <a:endParaRPr lang="en-GB" sz="1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0040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4"/>
          <p:cNvSpPr>
            <a:spLocks noGrp="1"/>
          </p:cNvSpPr>
          <p:nvPr>
            <p:ph idx="1"/>
          </p:nvPr>
        </p:nvSpPr>
        <p:spPr>
          <a:xfrm>
            <a:off x="3575050" y="1196975"/>
            <a:ext cx="5111750" cy="4929188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l-PL" sz="2000" b="1" smtClean="0"/>
              <a:t>Zróżnicowany program: zwykłe wydarzenia w </a:t>
            </a:r>
            <a:r>
              <a:rPr lang="en-GB" sz="2000" b="1" smtClean="0"/>
              <a:t>National Gallery </a:t>
            </a:r>
            <a:r>
              <a:rPr lang="pl-PL" sz="2000" b="1" smtClean="0"/>
              <a:t>są </a:t>
            </a:r>
            <a:r>
              <a:rPr lang="en-GB" sz="2000" b="1" smtClean="0"/>
              <a:t> </a:t>
            </a:r>
            <a:r>
              <a:rPr lang="pl-PL" sz="2000" b="1" smtClean="0">
                <a:solidFill>
                  <a:schemeClr val="accent2"/>
                </a:solidFill>
              </a:rPr>
              <a:t>dostępne </a:t>
            </a:r>
            <a:r>
              <a:rPr lang="pl-PL" sz="2000" b="1" smtClean="0"/>
              <a:t>dla osób niesłyszących, a także odbywają się </a:t>
            </a:r>
            <a:r>
              <a:rPr lang="en-GB" sz="2000" b="1" smtClean="0"/>
              <a:t> </a:t>
            </a:r>
            <a:r>
              <a:rPr lang="en-GB" sz="2000" b="1" smtClean="0">
                <a:solidFill>
                  <a:schemeClr val="accent2"/>
                </a:solidFill>
              </a:rPr>
              <a:t>special</a:t>
            </a:r>
            <a:r>
              <a:rPr lang="pl-PL" sz="2000" b="1" smtClean="0">
                <a:solidFill>
                  <a:schemeClr val="accent2"/>
                </a:solidFill>
              </a:rPr>
              <a:t>ne</a:t>
            </a:r>
            <a:r>
              <a:rPr lang="en-GB" sz="2000" b="1" smtClean="0">
                <a:solidFill>
                  <a:schemeClr val="accent2"/>
                </a:solidFill>
              </a:rPr>
              <a:t> </a:t>
            </a:r>
            <a:r>
              <a:rPr lang="pl-PL" sz="2000" b="1" smtClean="0">
                <a:solidFill>
                  <a:schemeClr val="accent2"/>
                </a:solidFill>
              </a:rPr>
              <a:t>wydarzenia</a:t>
            </a:r>
            <a:r>
              <a:rPr lang="en-GB" sz="2000" b="1" smtClean="0">
                <a:solidFill>
                  <a:schemeClr val="accent2"/>
                </a:solidFill>
              </a:rPr>
              <a:t> </a:t>
            </a:r>
            <a:r>
              <a:rPr lang="pl-PL" sz="2000" b="1" smtClean="0"/>
              <a:t>dedykowane jedynie osobom niesłyszącym. </a:t>
            </a:r>
            <a:endParaRPr lang="en-GB" sz="2000" b="1" smtClean="0"/>
          </a:p>
          <a:p>
            <a:pPr eaLnBrk="1" hangingPunct="1">
              <a:lnSpc>
                <a:spcPct val="80000"/>
              </a:lnSpc>
              <a:defRPr/>
            </a:pPr>
            <a:endParaRPr lang="en-GB" sz="20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Warto zauważyć, </a:t>
            </a:r>
            <a:b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że tego samego dnia odbywa się zarówno </a:t>
            </a:r>
            <a:r>
              <a:rPr lang="en-GB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10-minut</a:t>
            </a:r>
            <a: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owy wykład </a:t>
            </a:r>
            <a:b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 języku migowym, jaki i inne wydarzenie w języku migowym.  </a:t>
            </a:r>
            <a:endParaRPr lang="en-GB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2" descr="C:\Users\Andrew\AppData\Local\Microsoft\Windows\Temporary Internet Files\Content.IE5\BCTE2V19\Photo0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125538"/>
            <a:ext cx="47513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Różnorodność</a:t>
            </a:r>
            <a:r>
              <a:rPr lang="en-GB" b="1" smtClean="0"/>
              <a:t>: </a:t>
            </a:r>
            <a:r>
              <a:rPr lang="pl-PL" b="1" smtClean="0"/>
              <a:t>wybór nie tylko</a:t>
            </a:r>
            <a:r>
              <a:rPr lang="en-GB" b="1" smtClean="0"/>
              <a:t> </a:t>
            </a:r>
            <a:r>
              <a:rPr lang="pl-PL" b="1" i="1" smtClean="0">
                <a:solidFill>
                  <a:schemeClr val="accent2"/>
                </a:solidFill>
              </a:rPr>
              <a:t>rodzaju</a:t>
            </a:r>
            <a:r>
              <a:rPr lang="en-GB" b="1" smtClean="0"/>
              <a:t> </a:t>
            </a:r>
            <a:r>
              <a:rPr lang="pl-PL" b="1" smtClean="0"/>
              <a:t>wydarzenia, lecz także wybór</a:t>
            </a:r>
            <a:r>
              <a:rPr lang="en-GB" b="1" smtClean="0"/>
              <a:t> </a:t>
            </a:r>
            <a:r>
              <a:rPr lang="en-GB" b="1" i="1" smtClean="0">
                <a:solidFill>
                  <a:schemeClr val="accent2"/>
                </a:solidFill>
              </a:rPr>
              <a:t>pre</a:t>
            </a:r>
            <a:r>
              <a:rPr lang="pl-PL" b="1" i="1" smtClean="0">
                <a:solidFill>
                  <a:schemeClr val="accent2"/>
                </a:solidFill>
              </a:rPr>
              <a:t>legenta</a:t>
            </a:r>
            <a:endParaRPr lang="en-GB" b="1" i="1" smtClean="0">
              <a:solidFill>
                <a:schemeClr val="accent2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Eksperci w </a:t>
            </a:r>
            <a:r>
              <a:rPr lang="en-GB" b="1" smtClean="0"/>
              <a:t>National Gallery</a:t>
            </a:r>
            <a:r>
              <a:rPr lang="pl-PL" b="1" smtClean="0"/>
              <a:t> </a:t>
            </a:r>
            <a:r>
              <a:rPr lang="en-GB" b="1" smtClean="0"/>
              <a:t>– </a:t>
            </a:r>
            <a:r>
              <a:rPr lang="pl-PL" b="1" smtClean="0"/>
              <a:t>osoby niesłyszące także pragną dostępu do ekspertów!</a:t>
            </a:r>
            <a:r>
              <a:rPr lang="en-GB" b="1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Eksperci prowadzący prelekcje dla osób niesłyszących. </a:t>
            </a: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  <a:p>
            <a:pPr marL="0" indent="0" eaLnBrk="1" hangingPunct="1"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Różnorodność</a:t>
            </a:r>
            <a:r>
              <a:rPr lang="en-GB" b="1" smtClean="0"/>
              <a:t>: </a:t>
            </a:r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pl-PL" b="1" smtClean="0"/>
              <a:t>Wydarzenia w języku migowym, </a:t>
            </a:r>
            <a:br>
              <a:rPr lang="pl-PL" b="1" smtClean="0"/>
            </a:br>
            <a:r>
              <a:rPr lang="pl-PL" b="1" smtClean="0"/>
              <a:t>lub tłumaczone na język migowy. </a:t>
            </a:r>
          </a:p>
          <a:p>
            <a:pPr marL="0" indent="0" eaLnBrk="1" hangingPunct="1">
              <a:buFont typeface="Arial" charset="0"/>
              <a:buNone/>
            </a:pPr>
            <a:endParaRPr lang="en-GB" b="1" smtClean="0"/>
          </a:p>
          <a:p>
            <a:pPr marL="0" indent="0" eaLnBrk="1" hangingPunct="1">
              <a:buFont typeface="Arial" charset="0"/>
              <a:buNone/>
            </a:pPr>
            <a:r>
              <a:rPr lang="en-GB" b="1" smtClean="0"/>
              <a:t>*</a:t>
            </a:r>
            <a:r>
              <a:rPr lang="pl-PL" b="1" smtClean="0"/>
              <a:t>nowość</a:t>
            </a:r>
            <a:r>
              <a:rPr lang="en-GB" b="1" smtClean="0"/>
              <a:t>* </a:t>
            </a:r>
            <a:r>
              <a:rPr lang="pl-PL" b="1" smtClean="0"/>
              <a:t>wykłady z napisami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>Tate Britain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800" smtClean="0"/>
              <a:t>Źródło</a:t>
            </a:r>
            <a:r>
              <a:rPr lang="en-GB" sz="800" smtClean="0"/>
              <a:t>: Wikimedia Commons</a:t>
            </a:r>
          </a:p>
        </p:txBody>
      </p:sp>
      <p:sp>
        <p:nvSpPr>
          <p:cNvPr id="22532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>Tate Modern</a:t>
            </a:r>
          </a:p>
        </p:txBody>
      </p:sp>
      <p:sp>
        <p:nvSpPr>
          <p:cNvPr id="22533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800" smtClean="0"/>
              <a:t>Źródło</a:t>
            </a:r>
            <a:r>
              <a:rPr lang="en-GB" sz="800" smtClean="0"/>
              <a:t>: Wikimedia Commons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565400"/>
            <a:ext cx="38877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2565400"/>
            <a:ext cx="39608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681</Words>
  <Application>Microsoft Office PowerPoint</Application>
  <PresentationFormat>Pokaz na ekranie (4:3)</PresentationFormat>
  <Paragraphs>129</Paragraphs>
  <Slides>38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Spotkanie 2: 10.03.2014</vt:lpstr>
      <vt:lpstr>National Gallery, Londyn</vt:lpstr>
      <vt:lpstr>Slajd 3</vt:lpstr>
      <vt:lpstr>Szczegóły wydarzenia</vt:lpstr>
      <vt:lpstr>Łatwe wyszukiwanie dzięki słowom kluczowym</vt:lpstr>
      <vt:lpstr>Slajd 6</vt:lpstr>
      <vt:lpstr>Slajd 7</vt:lpstr>
      <vt:lpstr>Slajd 8</vt:lpstr>
      <vt:lpstr>Slajd 9</vt:lpstr>
      <vt:lpstr>Tate Modern</vt:lpstr>
      <vt:lpstr>Slajd 11</vt:lpstr>
      <vt:lpstr>Slajd 12</vt:lpstr>
      <vt:lpstr>Szkolenie liderów</vt:lpstr>
      <vt:lpstr>Wallace Collection, Londyn</vt:lpstr>
      <vt:lpstr>Slajd 15</vt:lpstr>
      <vt:lpstr>Slajd 16</vt:lpstr>
      <vt:lpstr>Slajd 17</vt:lpstr>
      <vt:lpstr>Slajd 18</vt:lpstr>
      <vt:lpstr>Slajd 19</vt:lpstr>
      <vt:lpstr>Slajd 20</vt:lpstr>
      <vt:lpstr>Lider ustawicznego rozwoju zawodowego.</vt:lpstr>
      <vt:lpstr>Muzeum Sir Johna Soane’a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Rzym: Galleria nazionale d’arte moderna</vt:lpstr>
      <vt:lpstr>Interaktywne multimedia zarówno dla osób niewidomych jak i dla osób niesłyszących. </vt:lpstr>
      <vt:lpstr>Slajd 37</vt:lpstr>
      <vt:lpstr>Wniosek: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Joasia</cp:lastModifiedBy>
  <cp:revision>47</cp:revision>
  <dcterms:created xsi:type="dcterms:W3CDTF">2014-03-04T22:23:52Z</dcterms:created>
  <dcterms:modified xsi:type="dcterms:W3CDTF">2014-03-09T10:52:38Z</dcterms:modified>
</cp:coreProperties>
</file>