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6" r:id="rId5"/>
    <p:sldId id="272" r:id="rId6"/>
    <p:sldId id="262" r:id="rId7"/>
    <p:sldId id="267" r:id="rId8"/>
    <p:sldId id="264" r:id="rId9"/>
    <p:sldId id="268" r:id="rId10"/>
    <p:sldId id="258" r:id="rId11"/>
    <p:sldId id="265" r:id="rId12"/>
    <p:sldId id="269" r:id="rId13"/>
    <p:sldId id="270" r:id="rId14"/>
    <p:sldId id="271" r:id="rId15"/>
    <p:sldId id="275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1" autoAdjust="0"/>
    <p:restoredTop sz="94611" autoAdjust="0"/>
  </p:normalViewPr>
  <p:slideViewPr>
    <p:cSldViewPr>
      <p:cViewPr>
        <p:scale>
          <a:sx n="75" d="100"/>
          <a:sy n="75" d="100"/>
        </p:scale>
        <p:origin x="-106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98C48-7273-4044-926C-0771D6411BC4}" type="doc">
      <dgm:prSet loTypeId="urn:microsoft.com/office/officeart/2005/8/layout/rings+Icon" loCatId="officeonline" qsTypeId="urn:microsoft.com/office/officeart/2005/8/quickstyle/simple1#1" qsCatId="simple" csTypeId="urn:microsoft.com/office/officeart/2005/8/colors/colorful5" csCatId="colorful" phldr="1"/>
      <dgm:spPr/>
    </dgm:pt>
    <dgm:pt modelId="{D6D3CC9C-08BE-4E3E-AEA3-2A7DCC66D064}">
      <dgm:prSet phldrT="[Text]"/>
      <dgm:spPr/>
      <dgm:t>
        <a:bodyPr/>
        <a:lstStyle/>
        <a:p>
          <a:r>
            <a:rPr lang="pl-PL" b="1" dirty="0" smtClean="0"/>
            <a:t>Niesłyszący komunikujący się za pomocą języka migowego</a:t>
          </a:r>
          <a:endParaRPr lang="en-GB" b="1" dirty="0"/>
        </a:p>
      </dgm:t>
    </dgm:pt>
    <dgm:pt modelId="{3413CB9E-0DF8-4539-9886-68E44F2E5623}" type="parTrans" cxnId="{708982BC-1D1B-4F14-8582-2804BCADB684}">
      <dgm:prSet/>
      <dgm:spPr/>
      <dgm:t>
        <a:bodyPr/>
        <a:lstStyle/>
        <a:p>
          <a:endParaRPr lang="en-GB"/>
        </a:p>
      </dgm:t>
    </dgm:pt>
    <dgm:pt modelId="{0CB05F5D-2706-433F-B622-1E5ABAE7586D}" type="sibTrans" cxnId="{708982BC-1D1B-4F14-8582-2804BCADB684}">
      <dgm:prSet/>
      <dgm:spPr/>
      <dgm:t>
        <a:bodyPr/>
        <a:lstStyle/>
        <a:p>
          <a:endParaRPr lang="en-GB"/>
        </a:p>
      </dgm:t>
    </dgm:pt>
    <dgm:pt modelId="{93CF8FA1-0C3E-494E-9109-F1D4100B1927}">
      <dgm:prSet phldrT="[Text]"/>
      <dgm:spPr/>
      <dgm:t>
        <a:bodyPr/>
        <a:lstStyle/>
        <a:p>
          <a:r>
            <a:rPr lang="pl-PL" b="1" dirty="0" smtClean="0"/>
            <a:t>Osoby używające obu form komunikacji</a:t>
          </a:r>
          <a:endParaRPr lang="en-GB" b="1" dirty="0"/>
        </a:p>
      </dgm:t>
    </dgm:pt>
    <dgm:pt modelId="{6EBC443C-AA26-4D25-A680-1B8A4C2ECB51}" type="parTrans" cxnId="{D0909359-E0D1-4FD4-B50A-09DC7CD07A48}">
      <dgm:prSet/>
      <dgm:spPr/>
      <dgm:t>
        <a:bodyPr/>
        <a:lstStyle/>
        <a:p>
          <a:endParaRPr lang="en-GB"/>
        </a:p>
      </dgm:t>
    </dgm:pt>
    <dgm:pt modelId="{C9CA5B20-82E6-42C7-B0FB-E919B0A8C044}" type="sibTrans" cxnId="{D0909359-E0D1-4FD4-B50A-09DC7CD07A48}">
      <dgm:prSet/>
      <dgm:spPr/>
      <dgm:t>
        <a:bodyPr/>
        <a:lstStyle/>
        <a:p>
          <a:endParaRPr lang="en-GB"/>
        </a:p>
      </dgm:t>
    </dgm:pt>
    <dgm:pt modelId="{625BFD59-4907-4897-82D1-8760C8B8D2CE}">
      <dgm:prSet phldrT="[Text]"/>
      <dgm:spPr/>
      <dgm:t>
        <a:bodyPr/>
        <a:lstStyle/>
        <a:p>
          <a:r>
            <a:rPr lang="pl-PL" b="1" dirty="0" smtClean="0"/>
            <a:t>Mówiący niesłyszący </a:t>
          </a:r>
          <a:r>
            <a:rPr lang="en-GB" b="1" dirty="0" smtClean="0"/>
            <a:t>(</a:t>
          </a:r>
          <a:r>
            <a:rPr lang="pl-PL" b="1" dirty="0" smtClean="0"/>
            <a:t>czytający z ruchu ust</a:t>
          </a:r>
          <a:r>
            <a:rPr lang="en-GB" b="1" dirty="0" smtClean="0"/>
            <a:t>)</a:t>
          </a:r>
          <a:endParaRPr lang="en-GB" b="1" dirty="0"/>
        </a:p>
      </dgm:t>
    </dgm:pt>
    <dgm:pt modelId="{19BFEAFD-A8D3-4D14-9DCB-8EEEC1FD31E1}" type="parTrans" cxnId="{502B91F4-C422-4F81-A4E8-427F7837FD28}">
      <dgm:prSet/>
      <dgm:spPr/>
      <dgm:t>
        <a:bodyPr/>
        <a:lstStyle/>
        <a:p>
          <a:endParaRPr lang="en-GB"/>
        </a:p>
      </dgm:t>
    </dgm:pt>
    <dgm:pt modelId="{782830F6-AED0-400C-B231-62E78D00ADAE}" type="sibTrans" cxnId="{502B91F4-C422-4F81-A4E8-427F7837FD28}">
      <dgm:prSet/>
      <dgm:spPr/>
      <dgm:t>
        <a:bodyPr/>
        <a:lstStyle/>
        <a:p>
          <a:endParaRPr lang="en-GB"/>
        </a:p>
      </dgm:t>
    </dgm:pt>
    <dgm:pt modelId="{6B763241-1ACB-41BB-94DC-051625DF480E}" type="pres">
      <dgm:prSet presAssocID="{25F98C48-7273-4044-926C-0771D6411BC4}" presName="Name0" presStyleCnt="0">
        <dgm:presLayoutVars>
          <dgm:chMax val="7"/>
          <dgm:dir/>
          <dgm:resizeHandles val="exact"/>
        </dgm:presLayoutVars>
      </dgm:prSet>
      <dgm:spPr/>
    </dgm:pt>
    <dgm:pt modelId="{328BC8D5-7E4D-456E-BD2F-10421E9A5082}" type="pres">
      <dgm:prSet presAssocID="{25F98C48-7273-4044-926C-0771D6411BC4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FB4E1E-78DA-4E9F-B14E-35E8CF689CD2}" type="pres">
      <dgm:prSet presAssocID="{25F98C48-7273-4044-926C-0771D6411BC4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883420-084F-404D-B8AE-C100712FFBF8}" type="pres">
      <dgm:prSet presAssocID="{25F98C48-7273-4044-926C-0771D6411BC4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8982BC-1D1B-4F14-8582-2804BCADB684}" srcId="{25F98C48-7273-4044-926C-0771D6411BC4}" destId="{D6D3CC9C-08BE-4E3E-AEA3-2A7DCC66D064}" srcOrd="0" destOrd="0" parTransId="{3413CB9E-0DF8-4539-9886-68E44F2E5623}" sibTransId="{0CB05F5D-2706-433F-B622-1E5ABAE7586D}"/>
    <dgm:cxn modelId="{502B91F4-C422-4F81-A4E8-427F7837FD28}" srcId="{25F98C48-7273-4044-926C-0771D6411BC4}" destId="{625BFD59-4907-4897-82D1-8760C8B8D2CE}" srcOrd="2" destOrd="0" parTransId="{19BFEAFD-A8D3-4D14-9DCB-8EEEC1FD31E1}" sibTransId="{782830F6-AED0-400C-B231-62E78D00ADAE}"/>
    <dgm:cxn modelId="{E174193D-A691-4423-A97C-2A76BFC9220F}" type="presOf" srcId="{D6D3CC9C-08BE-4E3E-AEA3-2A7DCC66D064}" destId="{328BC8D5-7E4D-456E-BD2F-10421E9A5082}" srcOrd="0" destOrd="0" presId="urn:microsoft.com/office/officeart/2005/8/layout/rings+Icon"/>
    <dgm:cxn modelId="{D0909359-E0D1-4FD4-B50A-09DC7CD07A48}" srcId="{25F98C48-7273-4044-926C-0771D6411BC4}" destId="{93CF8FA1-0C3E-494E-9109-F1D4100B1927}" srcOrd="1" destOrd="0" parTransId="{6EBC443C-AA26-4D25-A680-1B8A4C2ECB51}" sibTransId="{C9CA5B20-82E6-42C7-B0FB-E919B0A8C044}"/>
    <dgm:cxn modelId="{7CBB32EF-32B6-4D41-9379-467D3A96F496}" type="presOf" srcId="{625BFD59-4907-4897-82D1-8760C8B8D2CE}" destId="{0A883420-084F-404D-B8AE-C100712FFBF8}" srcOrd="0" destOrd="0" presId="urn:microsoft.com/office/officeart/2005/8/layout/rings+Icon"/>
    <dgm:cxn modelId="{0CA474AC-470F-49AF-A6DA-84D9330E7485}" type="presOf" srcId="{25F98C48-7273-4044-926C-0771D6411BC4}" destId="{6B763241-1ACB-41BB-94DC-051625DF480E}" srcOrd="0" destOrd="0" presId="urn:microsoft.com/office/officeart/2005/8/layout/rings+Icon"/>
    <dgm:cxn modelId="{608583BA-2AA3-43CF-9C1A-18C956773203}" type="presOf" srcId="{93CF8FA1-0C3E-494E-9109-F1D4100B1927}" destId="{22FB4E1E-78DA-4E9F-B14E-35E8CF689CD2}" srcOrd="0" destOrd="0" presId="urn:microsoft.com/office/officeart/2005/8/layout/rings+Icon"/>
    <dgm:cxn modelId="{5BE7287A-411B-4C9C-8D40-B0A0F8CDDEF7}" type="presParOf" srcId="{6B763241-1ACB-41BB-94DC-051625DF480E}" destId="{328BC8D5-7E4D-456E-BD2F-10421E9A5082}" srcOrd="0" destOrd="0" presId="urn:microsoft.com/office/officeart/2005/8/layout/rings+Icon"/>
    <dgm:cxn modelId="{9B9EEF8C-F275-4565-85E9-00322473CB76}" type="presParOf" srcId="{6B763241-1ACB-41BB-94DC-051625DF480E}" destId="{22FB4E1E-78DA-4E9F-B14E-35E8CF689CD2}" srcOrd="1" destOrd="0" presId="urn:microsoft.com/office/officeart/2005/8/layout/rings+Icon"/>
    <dgm:cxn modelId="{ADAF4C44-73AE-49BA-9CF6-46EC52CA003C}" type="presParOf" srcId="{6B763241-1ACB-41BB-94DC-051625DF480E}" destId="{0A883420-084F-404D-B8AE-C100712FFBF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E16-AE96-4AED-BE9D-E24EA075F6C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79F9-CAE8-42FF-9D36-D01DC1A88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E260-959D-457D-8A68-932485476CD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8201-85D0-4B85-83DD-5BB54CE44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7B02-9626-421A-A0EF-80E3E5C5E4F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7792-74C1-4A75-B468-1F1ECCBEC4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6087-2322-4E23-B61C-F2C29AC3C0D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867D-26EC-47F1-BD7F-1F4B702C2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B229-78D8-445A-9ECA-5D01384AE046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C5F5-F2BE-4663-B884-00182ABAE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C577-DBCD-476A-8C14-C920585B5ED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810F-10C2-44E4-A409-1C385BCA9D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847D-840F-4D47-9AEE-7771B3C4585C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302-92A3-4F42-8A86-7187931C7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4E97-7C60-48E3-BDA9-C0AEE958C68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482C-5A59-431A-8F6B-BB1DA2814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C5DD-9CF6-4931-A6D6-2E1F2E14F5C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70A0-D9AA-438B-BF1C-DA60C65B9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9464-91DE-44E7-ABCB-ADD5AADA56C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E79C-9191-4CD2-B4A6-2B263F027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D79A-3574-4AA1-A70F-5DBDA6CC7D3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49E9-F323-4F55-B0FE-A4BC47F0D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EE8BC-718A-454D-A02E-987E2C3B347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D7B48-2B63-49BF-9A37-3D08492B3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315913"/>
            <a:ext cx="91313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918450" cy="2019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Pomagając muzeom </a:t>
            </a:r>
            <a:b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usłyszeć </a:t>
            </a:r>
            <a:b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osoby niesłyszące</a:t>
            </a:r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Serena Cant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Regionalne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Stalowej Woli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10.03.2014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są niesłyszący zwiedzający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posługujące się językiem migowym wolą wydarzenia prowadzone w tym języku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C:\Users\Andrew\AppData\Local\Microsoft\Windows\Temporary Internet Files\Content.IE5\71Y6AHOX\MC9000890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924175"/>
            <a:ext cx="28082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</p:spPr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r>
              <a:rPr lang="en-GB" b="1" smtClean="0"/>
              <a:t>System Ję</a:t>
            </a:r>
            <a:r>
              <a:rPr lang="pl-PL" b="1" smtClean="0"/>
              <a:t>z</a:t>
            </a:r>
            <a:r>
              <a:rPr lang="en-GB" b="1" smtClean="0"/>
              <a:t>ykowo</a:t>
            </a:r>
            <a:r>
              <a:rPr lang="pl-PL" b="1" smtClean="0"/>
              <a:t>-</a:t>
            </a:r>
            <a:r>
              <a:rPr lang="en-GB" b="1" smtClean="0"/>
              <a:t>Migowy (SJM)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en-GB" b="1" i="1" smtClean="0"/>
              <a:t>Sign Supported English (SSE)</a:t>
            </a:r>
          </a:p>
          <a:p>
            <a:pPr marL="0" indent="0" eaLnBrk="1" hangingPunct="1">
              <a:buFont typeface="Arial" charset="0"/>
              <a:buNone/>
            </a:pPr>
            <a:endParaRPr lang="en-GB" b="1" i="1" smtClean="0"/>
          </a:p>
          <a:p>
            <a:pPr marL="0" indent="0" eaLnBrk="1" hangingPunct="1">
              <a:buFont typeface="Arial" charset="0"/>
              <a:buNone/>
            </a:pPr>
            <a:endParaRPr lang="en-GB" b="1" i="1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2560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25605" name="Content Placeholder 7"/>
          <p:cNvSpPr>
            <a:spLocks noGrp="1"/>
          </p:cNvSpPr>
          <p:nvPr>
            <p:ph sz="quarter" idx="4"/>
          </p:nvPr>
        </p:nvSpPr>
        <p:spPr>
          <a:xfrm>
            <a:off x="4716463" y="2133600"/>
            <a:ext cx="4041775" cy="39512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r>
              <a:rPr lang="en-GB" b="1" smtClean="0"/>
              <a:t>Polski Ję</a:t>
            </a:r>
            <a:r>
              <a:rPr lang="pl-PL" b="1" smtClean="0"/>
              <a:t>z</a:t>
            </a:r>
            <a:r>
              <a:rPr lang="en-GB" b="1" smtClean="0"/>
              <a:t>yk Migowy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b="1" smtClean="0"/>
              <a:t>(PJM)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en-GB" b="1" i="1" smtClean="0"/>
              <a:t>British Sign Language (BSL)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Niewidomi nie posługujący się językiem migowym mogą potrzebować urządzeń pomocniczych i/lub wsparcia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lipstikera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5" y="3573463"/>
            <a:ext cx="3714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36782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1268413"/>
            <a:ext cx="8229600" cy="1368425"/>
          </a:xfrm>
        </p:spPr>
        <p:txBody>
          <a:bodyPr/>
          <a:lstStyle/>
          <a:p>
            <a:pPr eaLnBrk="1" hangingPunct="1"/>
            <a:r>
              <a:rPr lang="en-GB" sz="4000" b="1" smtClean="0"/>
              <a:t>N</a:t>
            </a:r>
            <a:r>
              <a:rPr lang="pl-PL" sz="4000" b="1" smtClean="0"/>
              <a:t>owa technologia</a:t>
            </a:r>
            <a:r>
              <a:rPr lang="en-GB" sz="4000" b="1" smtClean="0"/>
              <a:t>– </a:t>
            </a:r>
            <a:r>
              <a:rPr lang="pl-PL" sz="4000" b="1" smtClean="0"/>
              <a:t/>
            </a:r>
            <a:br>
              <a:rPr lang="pl-PL" sz="4000" b="1" smtClean="0"/>
            </a:br>
            <a:r>
              <a:rPr lang="pl-PL" sz="4000" b="1" smtClean="0"/>
              <a:t>napisy na żywo</a:t>
            </a:r>
            <a:endParaRPr lang="en-GB" sz="4000" b="1" smtClean="0"/>
          </a:p>
        </p:txBody>
      </p:sp>
      <p:sp>
        <p:nvSpPr>
          <p:cNvPr id="27650" name="Content Placeholder 4"/>
          <p:cNvSpPr>
            <a:spLocks noGrp="1"/>
          </p:cNvSpPr>
          <p:nvPr>
            <p:ph idx="4294967295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z="1000" smtClean="0"/>
          </a:p>
          <a:p>
            <a:pPr marL="0" indent="0" eaLnBrk="1" hangingPunct="1">
              <a:buFont typeface="Arial" charset="0"/>
              <a:buNone/>
            </a:pPr>
            <a:endParaRPr lang="en-GB" sz="1000" smtClean="0"/>
          </a:p>
          <a:p>
            <a:pPr marL="0" indent="0" eaLnBrk="1" hangingPunct="1">
              <a:buFont typeface="Arial" charset="0"/>
              <a:buNone/>
            </a:pPr>
            <a:endParaRPr lang="en-GB" sz="1000" smtClean="0"/>
          </a:p>
          <a:p>
            <a:pPr marL="0" indent="0" eaLnBrk="1" hangingPunct="1">
              <a:buFont typeface="Arial" charset="0"/>
              <a:buNone/>
            </a:pPr>
            <a:r>
              <a:rPr lang="pl-PL" sz="1000" smtClean="0"/>
              <a:t>Z podziękowaniami dla</a:t>
            </a:r>
            <a:r>
              <a:rPr lang="en-GB" sz="1000" smtClean="0"/>
              <a:t> Richard</a:t>
            </a:r>
            <a:r>
              <a:rPr lang="pl-PL" sz="1000" smtClean="0"/>
              <a:t>a</a:t>
            </a:r>
            <a:r>
              <a:rPr lang="en-GB" sz="1000" smtClean="0"/>
              <a:t> Turner</a:t>
            </a:r>
            <a:r>
              <a:rPr lang="pl-PL" sz="1000" smtClean="0"/>
              <a:t>a</a:t>
            </a:r>
            <a:endParaRPr lang="en-GB" sz="10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9500"/>
            <a:ext cx="4321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2800" b="1" smtClean="0"/>
              <a:t>Wiele ludzi preferuje połączenie różnych metod komunikacji: czytanie z ruchu warg i język migowy stosowane razem lub fonogesty (cued speech)</a:t>
            </a:r>
          </a:p>
          <a:p>
            <a:pPr marL="0" indent="0" algn="ctr" eaLnBrk="1" hangingPunct="1">
              <a:buFont typeface="Arial" charset="0"/>
              <a:buNone/>
            </a:pPr>
            <a:endParaRPr lang="pl-PL" sz="2800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pl-PL" sz="2800" b="1" smtClean="0"/>
              <a:t>Stosowanie napisów jest pomocne dla wszystkich - na przykład, łatwe do przygotowania streszczenia zawierające słowa klucze</a:t>
            </a:r>
            <a:endParaRPr lang="en-GB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Podsumowanie</a:t>
            </a:r>
            <a:r>
              <a:rPr lang="en-GB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pl-PL" sz="3000" b="1" smtClean="0"/>
              <a:t>Aby zorganizować udane wydarzenie należy zrozumieć różnorodność grupy osób niesłyszących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pl-PL" sz="3000" b="1" i="1" smtClean="0"/>
              <a:t>Im więcej rodzajów pomocy stosujesz, tym więcej osób zrozumie treści i będzie czerpało radość z uczestnictwa </a:t>
            </a:r>
            <a:br>
              <a:rPr lang="pl-PL" sz="3000" b="1" i="1" smtClean="0"/>
            </a:br>
            <a:r>
              <a:rPr lang="pl-PL" sz="3000" b="1" i="1" smtClean="0"/>
              <a:t>z wydarzeniu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pl-PL" sz="3000" b="1" smtClean="0"/>
              <a:t>Im więcej metod pomocy stosujesz, tym do większej grupy odbiorców dotrzesz.</a:t>
            </a:r>
            <a:endParaRPr lang="en-GB" sz="3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Identyfikacja barier dostępu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2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b="1" smtClean="0">
                <a:solidFill>
                  <a:srgbClr val="898989"/>
                </a:solidFill>
              </a:rPr>
              <a:t>Fizyczne, intelektualne </a:t>
            </a:r>
            <a:br>
              <a:rPr lang="pl-PL" b="1" smtClean="0">
                <a:solidFill>
                  <a:srgbClr val="898989"/>
                </a:solidFill>
              </a:rPr>
            </a:br>
            <a:r>
              <a:rPr lang="pl-PL" b="1" smtClean="0">
                <a:solidFill>
                  <a:srgbClr val="898989"/>
                </a:solidFill>
              </a:rPr>
              <a:t>i socjoekonomiczne bariery dostępu 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800" b="1" smtClean="0"/>
              <a:t>Tradycyjne muzea</a:t>
            </a: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r>
              <a:rPr lang="pl-PL" sz="2800" b="1" smtClean="0"/>
              <a:t>Muzeum </a:t>
            </a:r>
            <a:br>
              <a:rPr lang="pl-PL" sz="2800" b="1" smtClean="0"/>
            </a:br>
            <a:r>
              <a:rPr lang="pl-PL" sz="2800" b="1" smtClean="0"/>
              <a:t>w </a:t>
            </a:r>
            <a:r>
              <a:rPr lang="en-GB" sz="2800" b="1" smtClean="0"/>
              <a:t>Chelmsford </a:t>
            </a:r>
            <a:r>
              <a:rPr lang="pl-PL" sz="2800" b="1" smtClean="0"/>
              <a:t/>
            </a:r>
            <a:br>
              <a:rPr lang="pl-PL" sz="2800" b="1" smtClean="0"/>
            </a:br>
            <a:r>
              <a:rPr lang="pl-PL" sz="2800" b="1" smtClean="0"/>
              <a:t>i w </a:t>
            </a:r>
            <a:r>
              <a:rPr lang="en-GB" sz="2800" b="1" smtClean="0"/>
              <a:t>Essex</a:t>
            </a:r>
          </a:p>
        </p:txBody>
      </p:sp>
      <p:sp>
        <p:nvSpPr>
          <p:cNvPr id="31746" name="Content Placeholder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pic>
        <p:nvPicPr>
          <p:cNvPr id="31747" name="Picture 3" descr="C:\Users\Andrew\AppData\Local\Microsoft\Windows\Temporary Internet Files\Content.IE5\71Y6AHOX\Photo0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00213"/>
            <a:ext cx="3956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2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Anglosaska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klamra</a:t>
            </a:r>
            <a:endParaRPr lang="en-GB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l-PL" b="1" smtClean="0">
                <a:solidFill>
                  <a:srgbClr val="FF0000"/>
                </a:solidFill>
              </a:rPr>
              <a:t>ok</a:t>
            </a:r>
            <a:r>
              <a:rPr lang="en-GB" b="1" smtClean="0">
                <a:solidFill>
                  <a:srgbClr val="FF0000"/>
                </a:solidFill>
              </a:rPr>
              <a:t>.725 AD</a:t>
            </a:r>
          </a:p>
          <a:p>
            <a:pPr algn="ctr"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Sutton Hoo, Suffolk, </a:t>
            </a:r>
            <a:r>
              <a:rPr lang="pl-PL" b="1" smtClean="0">
                <a:solidFill>
                  <a:srgbClr val="FF0000"/>
                </a:solidFill>
              </a:rPr>
              <a:t>Anglia</a:t>
            </a:r>
            <a:endParaRPr lang="en-GB" b="1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GB" b="1" smtClean="0"/>
          </a:p>
          <a:p>
            <a:pPr algn="ctr" eaLnBrk="1" hangingPunct="1">
              <a:buFont typeface="Arial" charset="0"/>
              <a:buNone/>
              <a:defRPr/>
            </a:pPr>
            <a:endParaRPr lang="en-GB" b="1" smtClean="0"/>
          </a:p>
          <a:p>
            <a:pPr algn="ctr" eaLnBrk="1" hangingPunct="1">
              <a:buFont typeface="Arial" charset="0"/>
              <a:buNone/>
              <a:defRPr/>
            </a:pPr>
            <a:endParaRPr lang="en-GB" b="1" smtClean="0"/>
          </a:p>
          <a:p>
            <a:pPr algn="ctr" eaLnBrk="1" hangingPunct="1">
              <a:buFont typeface="Arial" charset="0"/>
              <a:buNone/>
              <a:defRPr/>
            </a:pPr>
            <a:endParaRPr lang="en-GB" sz="1000" b="1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844675"/>
            <a:ext cx="2952750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pl-PL" sz="2400" b="1" smtClean="0"/>
              <a:t>Muzeum </a:t>
            </a:r>
            <a:r>
              <a:rPr lang="en-GB" sz="2400" b="1" smtClean="0"/>
              <a:t>Mary Rose</a:t>
            </a:r>
            <a:r>
              <a:rPr lang="pl-PL" sz="2400" b="1" smtClean="0"/>
              <a:t> w</a:t>
            </a:r>
            <a:r>
              <a:rPr lang="en-GB" sz="2400" b="1" smtClean="0"/>
              <a:t> Portsmouth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Przytłumione światła służą ochronie wraku </a:t>
            </a:r>
            <a:b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znalezisk z czasów Henryka VIII, 1545</a:t>
            </a:r>
          </a:p>
        </p:txBody>
      </p:sp>
      <p:pic>
        <p:nvPicPr>
          <p:cNvPr id="32771" name="Picture 3" descr="C:\Users\Andrew\Pictures\maryrose4_2576668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8406" r="8406"/>
          <a:stretch>
            <a:fillRect/>
          </a:stretch>
        </p:blipFill>
        <p:spPr>
          <a:xfrm>
            <a:off x="1835150" y="1268413"/>
            <a:ext cx="5486400" cy="3455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pl-PL" sz="2400" b="1" smtClean="0"/>
              <a:t>Muzeum </a:t>
            </a:r>
            <a:r>
              <a:rPr lang="en-GB" sz="2400" b="1" smtClean="0"/>
              <a:t>Sir John Soane</a:t>
            </a:r>
            <a:r>
              <a:rPr lang="pl-PL" sz="2400" b="1" smtClean="0"/>
              <a:t>’a</a:t>
            </a:r>
            <a:r>
              <a:rPr lang="en-GB" sz="2400" b="1" smtClean="0"/>
              <a:t>, Lond</a:t>
            </a:r>
            <a:r>
              <a:rPr lang="pl-PL" sz="2400" b="1" smtClean="0"/>
              <a:t>yn</a:t>
            </a:r>
            <a:endParaRPr lang="en-GB" sz="2400" b="1" smtClean="0"/>
          </a:p>
        </p:txBody>
      </p:sp>
      <p:sp>
        <p:nvSpPr>
          <p:cNvPr id="33794" name="Picture Placeholder 2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63713" y="5373688"/>
            <a:ext cx="5486400" cy="8048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Otwarte raz w miesiącu przy świetle świec. </a:t>
            </a:r>
            <a:endParaRPr lang="en-GB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GB" sz="1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 zgodą</a:t>
            </a:r>
            <a:r>
              <a:rPr lang="en-GB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Muzeum </a:t>
            </a:r>
            <a:r>
              <a:rPr lang="en-GB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Sir John</a:t>
            </a:r>
            <a:r>
              <a:rPr lang="pl-PL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Soane</a:t>
            </a:r>
            <a:r>
              <a:rPr lang="pl-PL" sz="1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’a</a:t>
            </a:r>
            <a:endParaRPr lang="en-GB" sz="120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48974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pl-PL" sz="2400" b="1" smtClean="0"/>
              <a:t>Muzeum w </a:t>
            </a:r>
            <a:r>
              <a:rPr lang="en-GB" sz="2400" b="1" smtClean="0"/>
              <a:t>Ashmolean, Oxford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Muzeum na planie otwartym, </a:t>
            </a:r>
            <a:b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dobrze oświetlone i przewiewne: </a:t>
            </a:r>
            <a:b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dźwięk słyszalny w całym muzeum. </a:t>
            </a:r>
          </a:p>
        </p:txBody>
      </p:sp>
      <p:sp>
        <p:nvSpPr>
          <p:cNvPr id="34819" name="Picture Placeholder 4"/>
          <p:cNvSpPr>
            <a:spLocks noGrp="1"/>
          </p:cNvSpPr>
          <p:nvPr>
            <p:ph idx="4294967295"/>
          </p:nvPr>
        </p:nvSpPr>
        <p:spPr>
          <a:xfrm>
            <a:off x="1854200" y="68262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96975"/>
            <a:ext cx="55451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pl-PL" sz="2000" b="1" smtClean="0"/>
              <a:t>Muzeum </a:t>
            </a:r>
            <a:r>
              <a:rPr lang="en-GB" sz="2000" b="1" smtClean="0"/>
              <a:t>Sir John Soane</a:t>
            </a:r>
            <a:r>
              <a:rPr lang="pl-PL" sz="2000" b="1" smtClean="0"/>
              <a:t>’a</a:t>
            </a:r>
            <a:r>
              <a:rPr lang="en-GB" sz="2000" b="1" smtClean="0"/>
              <a:t>, London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Wszystkie powierzchnie muzeum są wypełnione rzeźbami i artefaktami architektonicznymi.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 zgodą</a:t>
            </a:r>
            <a:r>
              <a:rPr lang="en-GB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Muzeum </a:t>
            </a:r>
            <a:r>
              <a:rPr lang="en-GB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Sir John</a:t>
            </a:r>
            <a:r>
              <a:rPr lang="pl-PL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Soane</a:t>
            </a:r>
            <a:r>
              <a:rPr lang="pl-PL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’a</a:t>
            </a:r>
            <a:endParaRPr lang="en-GB" sz="1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25538"/>
            <a:ext cx="324008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3600" b="1" smtClean="0"/>
              <a:t>Instalacje vide</a:t>
            </a:r>
            <a:r>
              <a:rPr lang="en-GB" sz="3600" b="1" smtClean="0"/>
              <a:t>o</a:t>
            </a:r>
            <a:r>
              <a:rPr lang="pl-PL" sz="3600" b="1" smtClean="0"/>
              <a:t> i</a:t>
            </a:r>
            <a:r>
              <a:rPr lang="en-GB" sz="3600" b="1" smtClean="0"/>
              <a:t> audio 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Mogą powodować hałas utrudniający wychwycenie mowy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also cause problems for deaf lecturers who cannot hear </a:t>
            </a:r>
            <a:endParaRPr lang="pl-PL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impact it has on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smtClean="0"/>
              <a:t>Filmy często są bez napisów</a:t>
            </a:r>
            <a:endParaRPr lang="en-GB" b="1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 co zapraszać osoby niesłyszące do wzięcia udziału w jakimś wydarzeniu w muzeum, jeśli część wystawy jest dla nich niedostępna?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800" b="1" smtClean="0"/>
              <a:t>‘</a:t>
            </a:r>
            <a:r>
              <a:rPr lang="pl-PL" sz="2800" b="1" smtClean="0"/>
              <a:t>Telefony informacyjne</a:t>
            </a:r>
            <a:r>
              <a:rPr lang="en-GB" sz="2800" b="1" smtClean="0"/>
              <a:t>’ </a:t>
            </a:r>
            <a:r>
              <a:rPr lang="pl-PL" sz="2800" b="1" smtClean="0"/>
              <a:t>z klipami audio</a:t>
            </a:r>
            <a:r>
              <a:rPr lang="en-GB" sz="2800" b="1" smtClean="0"/>
              <a:t> – </a:t>
            </a:r>
            <a:r>
              <a:rPr lang="pl-PL" sz="2800" b="1" smtClean="0"/>
              <a:t> przekazy ustne</a:t>
            </a:r>
            <a:endParaRPr lang="en-GB" sz="2800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Brak transkrypcji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przekazy ustne są niedostępne dla osób niesłyszących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2800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800" b="1" smtClean="0"/>
              <a:t>Muzeum </a:t>
            </a:r>
            <a:br>
              <a:rPr lang="pl-PL" sz="2800" b="1" smtClean="0"/>
            </a:br>
            <a:r>
              <a:rPr lang="en-GB" sz="2800" b="1" smtClean="0"/>
              <a:t>Chelmsford </a:t>
            </a:r>
            <a:r>
              <a:rPr lang="pl-PL" sz="2800" b="1" smtClean="0"/>
              <a:t>i</a:t>
            </a:r>
            <a:r>
              <a:rPr lang="en-GB" sz="2800" b="1" smtClean="0"/>
              <a:t> Essex</a:t>
            </a:r>
          </a:p>
        </p:txBody>
      </p:sp>
      <p:pic>
        <p:nvPicPr>
          <p:cNvPr id="38916" name="Picture 2" descr="C:\Users\Andrew\AppData\Local\Microsoft\Windows\Temporary Internet Files\Content.IE5\176T1BV7\Photo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700213"/>
            <a:ext cx="35083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 idx="4294967295"/>
          </p:nvPr>
        </p:nvSpPr>
        <p:spPr>
          <a:xfrm>
            <a:off x="1763713" y="4797425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pl-PL" sz="2000" b="1" smtClean="0"/>
              <a:t>Muzeum</a:t>
            </a:r>
            <a:r>
              <a:rPr lang="en-GB" sz="2000" b="1" smtClean="0"/>
              <a:t> Chelmsford </a:t>
            </a:r>
            <a:r>
              <a:rPr lang="pl-PL" sz="2000" b="1" smtClean="0"/>
              <a:t>i</a:t>
            </a:r>
            <a:r>
              <a:rPr lang="en-GB" sz="2000" b="1" smtClean="0"/>
              <a:t> Essex </a:t>
            </a:r>
          </a:p>
        </p:txBody>
      </p:sp>
      <p:sp>
        <p:nvSpPr>
          <p:cNvPr id="39938" name="Picture Placeholder 5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 dzieje się, gdy klipy audio się psują? Nikt nie ma dostępu do ich treści, bo nie ma ich transkrypcji. </a:t>
            </a:r>
            <a:endParaRPr lang="en-GB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0" name="Picture 3" descr="C:\Users\Andrew\AppData\Local\Microsoft\Windows\Temporary Internet Files\Content.IE5\71Y6AHOX\Photo0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7788"/>
            <a:ext cx="7899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2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800" b="1" smtClean="0"/>
              <a:t>Typowy audio-przewodnik</a:t>
            </a: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</a:pPr>
            <a:r>
              <a:rPr lang="en-GB" sz="2800" b="1" smtClean="0"/>
              <a:t>Stonehenge, English Heritage</a:t>
            </a:r>
            <a:r>
              <a:rPr lang="pl-PL" sz="2800" b="1" smtClean="0"/>
              <a:t> </a:t>
            </a:r>
            <a:endParaRPr lang="en-GB" sz="2800" b="1" smtClean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800" b="1" smtClean="0"/>
              <a:t>Audio-przewodnik </a:t>
            </a:r>
            <a:br>
              <a:rPr lang="pl-PL" sz="2800" b="1" smtClean="0"/>
            </a:br>
            <a:r>
              <a:rPr lang="pl-PL" sz="2800" b="1" smtClean="0"/>
              <a:t>z transkrypcją</a:t>
            </a:r>
            <a:r>
              <a:rPr lang="en-GB" sz="2800" b="1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800" b="1" smtClean="0"/>
              <a:t>Stonehenge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b="1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  nagrań audio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filmów, które nie mogą mieć napisów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jest dostępna transkrypcja. </a:t>
            </a:r>
            <a:endParaRPr lang="en-GB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Wstęp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Identyfikacja publiczności</a:t>
            </a:r>
            <a:endParaRPr lang="en-GB" b="1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8313" y="1341438"/>
            <a:ext cx="8229600" cy="1008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Pracownicy muzeum mający kontakt ze zwiedzającymi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Pracownicy muzeum mogę podjąć szereg prostych działań, by powitać osoby niesłyszące w muzeum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/>
              <a:t>Nawiąż kontakt wzrokowy zanim zaczniesz mówić</a:t>
            </a:r>
            <a:endParaRPr lang="en-GB" b="1" smtClean="0"/>
          </a:p>
          <a:p>
            <a:pPr marL="0" indent="0" eaLnBrk="1" hangingPunct="1">
              <a:defRPr/>
            </a:pPr>
            <a:r>
              <a:rPr lang="pl-PL" b="1" smtClean="0"/>
              <a:t>Mów wyraźnie</a:t>
            </a:r>
            <a:endParaRPr lang="en-GB" b="1" smtClean="0"/>
          </a:p>
          <a:p>
            <a:pPr marL="0" indent="0" eaLnBrk="1" hangingPunct="1">
              <a:defRPr/>
            </a:pPr>
            <a:r>
              <a:rPr lang="pl-PL" b="1" smtClean="0"/>
              <a:t>Bądź cierpliwy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pl-PL" sz="2400" b="1" smtClean="0"/>
              <a:t>trudna w nawigacji</a:t>
            </a:r>
            <a:endParaRPr lang="en-GB" sz="2400" b="1" smtClean="0"/>
          </a:p>
        </p:txBody>
      </p:sp>
      <p:sp>
        <p:nvSpPr>
          <p:cNvPr id="44034" name="Picture Placeholder 5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Edukacja</a:t>
            </a:r>
            <a:r>
              <a:rPr lang="en-GB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zaangażowanie społeczne</a:t>
            </a:r>
            <a:r>
              <a:rPr lang="en-GB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zwiedzanie dla grup </a:t>
            </a:r>
            <a:r>
              <a:rPr lang="en-GB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BSL/SSE </a:t>
            </a:r>
            <a: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dwa razy w miesiącu</a:t>
            </a:r>
            <a:r>
              <a:rPr lang="en-GB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DLACZEGO NIE PO PROSTU: </a:t>
            </a:r>
            <a:r>
              <a:rPr lang="pl-PL" sz="1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Aktualności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6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86391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title" idx="4294967295"/>
          </p:nvPr>
        </p:nvSpPr>
        <p:spPr>
          <a:xfrm>
            <a:off x="468313" y="1052513"/>
            <a:ext cx="8229600" cy="1157287"/>
          </a:xfrm>
        </p:spPr>
        <p:txBody>
          <a:bodyPr/>
          <a:lstStyle/>
          <a:p>
            <a:pPr eaLnBrk="1" hangingPunct="1"/>
            <a:r>
              <a:rPr lang="pl-PL" b="1" smtClean="0"/>
              <a:t>Bariery w edukacji</a:t>
            </a:r>
            <a:endParaRPr lang="en-GB" b="1" smtClean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276475"/>
            <a:ext cx="8229600" cy="384968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Spuścizna niskich wymagań edukacyjnych.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b="1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/>
              <a:t>ALE</a:t>
            </a:r>
            <a:endParaRPr lang="en-GB" b="1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ona powoduje głód wiedzy. </a:t>
            </a:r>
            <a:b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Edukacja muzealna stwarza możliwość, by zaspokoić ten głód.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sz="2400" b="1" smtClean="0"/>
              <a:t>Tablica informacyjna zawierająca szczegóły dotyczące opłat ze wstęp. </a:t>
            </a:r>
            <a:br>
              <a:rPr lang="pl-PL" sz="2400" b="1" smtClean="0"/>
            </a:br>
            <a:r>
              <a:rPr lang="en-GB" sz="2400" b="1" smtClean="0"/>
              <a:t>(“</a:t>
            </a:r>
            <a:r>
              <a:rPr lang="pl-PL" sz="2400" b="1" smtClean="0"/>
              <a:t>bilety wstępu</a:t>
            </a:r>
            <a:r>
              <a:rPr lang="en-GB" sz="2400" b="1" smtClean="0"/>
              <a:t>”)</a:t>
            </a:r>
            <a:endParaRPr lang="pl-PL" sz="2400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sz="2400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sz="2400" b="1" smtClean="0"/>
              <a:t>Jest tam wzmianka </a:t>
            </a:r>
            <a:br>
              <a:rPr lang="pl-PL" sz="2400" b="1" smtClean="0"/>
            </a:br>
            <a:r>
              <a:rPr lang="pl-PL" sz="2400" b="1" smtClean="0"/>
              <a:t>o biletach ulgowych, </a:t>
            </a:r>
            <a:br>
              <a:rPr lang="pl-PL" sz="2400" b="1" smtClean="0"/>
            </a:br>
            <a:r>
              <a:rPr lang="pl-PL" sz="2400" b="1" smtClean="0"/>
              <a:t>ale nie ma mowy o tym, kto jest uprawniony do zakupu tego typu biletów</a:t>
            </a:r>
            <a:r>
              <a:rPr lang="en-GB" sz="2400" b="1" smtClean="0"/>
              <a:t>,</a:t>
            </a:r>
            <a:r>
              <a:rPr lang="pl-PL" sz="2400" b="1" smtClean="0"/>
              <a:t> ani nie ma ceny wstępu dla osób niepełnosprawnych.</a:t>
            </a:r>
            <a:endParaRPr lang="en-GB" sz="2400" b="1" smtClean="0"/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288" y="1484313"/>
            <a:ext cx="8229600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Wniosek</a:t>
            </a:r>
            <a:endParaRPr lang="en-GB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Dostęp nie jest kwestią dotyczącą wyłącznie edukacji. </a:t>
            </a:r>
            <a:b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Należy zastosować podejście holistyczne </a:t>
            </a:r>
            <a:b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zajmując się zagadnieniem dostępu, zadbać o współpracę różnych jednostek muzeum.   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d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74041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 smtClean="0"/>
              <a:t>360 000 000 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100" i="1" dirty="0" smtClean="0"/>
              <a:t>Światowa Organizacja Zdrowia</a:t>
            </a:r>
            <a:endParaRPr lang="en-GB" sz="31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1639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05038"/>
            <a:ext cx="3743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C:\Users\Andrew\AppData\Local\Microsoft\Windows\Temporary Internet Files\Content.IE5\MP7XS8HC\MC90043487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205038"/>
            <a:ext cx="3743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Wielka Brytania</a:t>
            </a:r>
            <a:r>
              <a:rPr lang="en-GB" b="1" smtClean="0"/>
              <a:t>: 1 </a:t>
            </a:r>
            <a:r>
              <a:rPr lang="pl-PL" b="1" smtClean="0"/>
              <a:t>osoba na</a:t>
            </a:r>
            <a:r>
              <a:rPr lang="en-GB" b="1" smtClean="0"/>
              <a:t> 7</a:t>
            </a: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r>
              <a:rPr lang="pl-PL" smtClean="0"/>
              <a:t>Populacja Wielkiej Brytanii</a:t>
            </a:r>
            <a:r>
              <a:rPr lang="en-GB" b="1" smtClean="0"/>
              <a:t>: 60 000 000 </a:t>
            </a: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r>
              <a:rPr lang="en-GB" smtClean="0"/>
              <a:t>= </a:t>
            </a:r>
            <a:r>
              <a:rPr lang="en-GB" b="1" smtClean="0"/>
              <a:t>8,500,000</a:t>
            </a:r>
            <a:r>
              <a:rPr lang="en-GB" smtClean="0"/>
              <a:t> </a:t>
            </a:r>
            <a:r>
              <a:rPr lang="pl-PL" smtClean="0"/>
              <a:t>osób z upośledzeniem słuchu różnego stopnia</a:t>
            </a: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700" b="1" dirty="0" smtClean="0"/>
              <a:t>Grupa niesłyszących jest tak zróżnicowana, jak zróżnicowane są poziomy niedosłuchu i metody komunikacji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/>
              <a:t>Stopień niedosłuchu może wahać się od lekkiego niedosłuchu na jedno ucho/jednostronnego….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…do głębokiej obustronnej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głuchoty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716338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429125"/>
            <a:ext cx="16557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5257290" y="4428437"/>
            <a:ext cx="1656184" cy="1731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Ludzie mogą być niesłyszący od urodzenia lub stracić słuch w każdym wieku w wyniku: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wypadku</a:t>
            </a:r>
            <a:endParaRPr lang="en-GB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choroby</a:t>
            </a:r>
            <a:endParaRPr lang="en-GB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postępującego pogorszenia słuchu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2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5229225"/>
            <a:ext cx="5486400" cy="1008063"/>
          </a:xfrm>
        </p:spPr>
        <p:txBody>
          <a:bodyPr/>
          <a:lstStyle/>
          <a:p>
            <a:pPr algn="just" eaLnBrk="1" hangingPunct="1"/>
            <a:r>
              <a:rPr lang="pl-PL" sz="1800" b="1" smtClean="0"/>
              <a:t>Osoby po 60 roku życia z naturalnym ubytkiem słuchu związanym z wiekiem stanowią 11% ludności na świecie (Światowa Organizacja Zdrowia, 2000)</a:t>
            </a:r>
            <a:endParaRPr lang="en-GB" sz="1800" b="1" smtClean="0"/>
          </a:p>
        </p:txBody>
      </p:sp>
      <p:pic>
        <p:nvPicPr>
          <p:cNvPr id="20485" name="Picture 2" descr="C:\Users\Andrew\AppData\Local\Microsoft\Windows\Temporary Internet Files\Content.IE5\MP7XS8HC\MP9004424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57338"/>
            <a:ext cx="57610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Niesłyszący mogą nosić aparaty słuchowa lub implanty ślimakowe, ale nie są one lekarstwem – nie zrekompensują w pełni naturalnego słuchu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44900"/>
            <a:ext cx="3590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34559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619</Words>
  <Application>Microsoft Office PowerPoint</Application>
  <PresentationFormat>Pokaz na ekranie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Pomagając muzeom  usłyszeć  osoby niesłyszące </vt:lpstr>
      <vt:lpstr>Slajd 2</vt:lpstr>
      <vt:lpstr>Wstęp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Nowa technologia–  napisy na żywo</vt:lpstr>
      <vt:lpstr>Slajd 16</vt:lpstr>
      <vt:lpstr>Slajd 17</vt:lpstr>
      <vt:lpstr>Identyfikacja barier dostępu</vt:lpstr>
      <vt:lpstr>Slajd 19</vt:lpstr>
      <vt:lpstr>Muzeum Mary Rose w Portsmouth </vt:lpstr>
      <vt:lpstr>Muzeum Sir John Soane’a, Londyn</vt:lpstr>
      <vt:lpstr>Muzeum w Ashmolean, Oxford</vt:lpstr>
      <vt:lpstr>Muzeum Sir John Soane’a, London</vt:lpstr>
      <vt:lpstr>Slajd 24</vt:lpstr>
      <vt:lpstr>Slajd 25</vt:lpstr>
      <vt:lpstr>Slajd 26</vt:lpstr>
      <vt:lpstr>Muzeum Chelmsford i Essex </vt:lpstr>
      <vt:lpstr>Slajd 28</vt:lpstr>
      <vt:lpstr>Slajd 29</vt:lpstr>
      <vt:lpstr>Pracownicy muzeum mający kontakt ze zwiedzającymi</vt:lpstr>
      <vt:lpstr>trudna w nawigacji</vt:lpstr>
      <vt:lpstr>Bariery w edukacji</vt:lpstr>
      <vt:lpstr>Slajd 33</vt:lpstr>
      <vt:lpstr>Wniosek</vt:lpstr>
      <vt:lpstr>Slajd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Joasia</cp:lastModifiedBy>
  <cp:revision>59</cp:revision>
  <dcterms:created xsi:type="dcterms:W3CDTF">2014-03-04T21:38:56Z</dcterms:created>
  <dcterms:modified xsi:type="dcterms:W3CDTF">2014-03-09T10:49:07Z</dcterms:modified>
</cp:coreProperties>
</file>