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6E5C-3640-423D-A9D4-A722C5B2BBE1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2460-EC40-466C-AE72-0954544682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33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6E5C-3640-423D-A9D4-A722C5B2BBE1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2460-EC40-466C-AE72-0954544682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696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6E5C-3640-423D-A9D4-A722C5B2BBE1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2460-EC40-466C-AE72-0954544682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274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6E5C-3640-423D-A9D4-A722C5B2BBE1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2460-EC40-466C-AE72-0954544682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246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6E5C-3640-423D-A9D4-A722C5B2BBE1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2460-EC40-466C-AE72-0954544682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149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6E5C-3640-423D-A9D4-A722C5B2BBE1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2460-EC40-466C-AE72-0954544682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995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6E5C-3640-423D-A9D4-A722C5B2BBE1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2460-EC40-466C-AE72-0954544682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844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6E5C-3640-423D-A9D4-A722C5B2BBE1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2460-EC40-466C-AE72-0954544682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132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6E5C-3640-423D-A9D4-A722C5B2BBE1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2460-EC40-466C-AE72-0954544682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50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6E5C-3640-423D-A9D4-A722C5B2BBE1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2460-EC40-466C-AE72-0954544682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179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6E5C-3640-423D-A9D4-A722C5B2BBE1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2460-EC40-466C-AE72-0954544682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623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96E5C-3640-423D-A9D4-A722C5B2BBE1}" type="datetimeFigureOut">
              <a:rPr lang="pl-PL" smtClean="0"/>
              <a:t>2014-08-31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12460-EC40-466C-AE72-0954544682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542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9" y="0"/>
            <a:ext cx="9115602" cy="68580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043608" y="3933056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GOŚĆ NIEPEŁNOSPRAWNY W MUZEUM </a:t>
            </a:r>
            <a:endParaRPr lang="pl-PL" dirty="0" smtClean="0"/>
          </a:p>
          <a:p>
            <a:pPr algn="ctr"/>
            <a:r>
              <a:rPr lang="pl-PL" dirty="0" smtClean="0"/>
              <a:t>dobre </a:t>
            </a:r>
            <a:r>
              <a:rPr lang="pl-PL" dirty="0"/>
              <a:t>praktyki i praktyczne przykłady</a:t>
            </a:r>
          </a:p>
        </p:txBody>
      </p:sp>
    </p:spTree>
    <p:extLst>
      <p:ext uri="{BB962C8B-B14F-4D97-AF65-F5344CB8AC3E}">
        <p14:creationId xmlns:p14="http://schemas.microsoft.com/office/powerpoint/2010/main" val="144330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9" y="0"/>
            <a:ext cx="9115602" cy="68580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418918" y="1484784"/>
            <a:ext cx="3747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Gość z </a:t>
            </a:r>
            <a:r>
              <a:rPr lang="pl-PL" b="1" dirty="0"/>
              <a:t>niepełnosprawnością ruchową</a:t>
            </a:r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467544" y="1988840"/>
            <a:ext cx="4332083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nie tylko podjazdy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obrazy, gabloty, urządzenia interaktywne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miejsca siedzące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akcja ewakuacja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pies w muzeum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pomagać? nie pomagać? jak pomagać?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kontakt bezpośredni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8928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9" y="0"/>
            <a:ext cx="9115602" cy="68580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418918" y="1484784"/>
            <a:ext cx="3609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Gość z </a:t>
            </a:r>
            <a:r>
              <a:rPr lang="pl-PL" b="1" dirty="0"/>
              <a:t>niepełnosprawnością </a:t>
            </a:r>
            <a:r>
              <a:rPr lang="pl-PL" b="1" dirty="0" smtClean="0"/>
              <a:t>wzroku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67544" y="1988840"/>
            <a:ext cx="4794133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Najwygodniejsze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audiodeskrypcja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dotknąć oryginału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r>
              <a:rPr lang="pl-PL" b="1" dirty="0" smtClean="0"/>
              <a:t>Moment poznania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opis ogólny i wybrane, istotne </a:t>
            </a:r>
            <a:r>
              <a:rPr lang="pl-PL" dirty="0" smtClean="0"/>
              <a:t>szczegóły dzieła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kontekst z historii </a:t>
            </a:r>
            <a:r>
              <a:rPr lang="pl-PL" dirty="0" smtClean="0"/>
              <a:t>sztuki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r>
              <a:rPr lang="pl-PL" b="1" dirty="0" smtClean="0"/>
              <a:t>Informacja mile widziana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za chwilę wystawa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wystawa czeka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audiodeskrypcja</a:t>
            </a:r>
            <a:r>
              <a:rPr lang="pl-PL" dirty="0" smtClean="0"/>
              <a:t> – sztuka opowiedziana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dotknięcie sztuki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litery pod palcami</a:t>
            </a:r>
          </a:p>
        </p:txBody>
      </p:sp>
    </p:spTree>
    <p:extLst>
      <p:ext uri="{BB962C8B-B14F-4D97-AF65-F5344CB8AC3E}">
        <p14:creationId xmlns:p14="http://schemas.microsoft.com/office/powerpoint/2010/main" val="1815485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9" y="0"/>
            <a:ext cx="9115602" cy="685800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428804" y="2204864"/>
            <a:ext cx="80316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Najważniejsze zasady postępowania z osobami z niepełnosprawnością wzroku</a:t>
            </a:r>
          </a:p>
        </p:txBody>
      </p:sp>
      <p:sp>
        <p:nvSpPr>
          <p:cNvPr id="5" name="Prostokąt 4"/>
          <p:cNvSpPr/>
          <p:nvPr/>
        </p:nvSpPr>
        <p:spPr>
          <a:xfrm>
            <a:off x="418918" y="1484784"/>
            <a:ext cx="3609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Gość z </a:t>
            </a:r>
            <a:r>
              <a:rPr lang="pl-PL" b="1" dirty="0"/>
              <a:t>niepełnosprawnością </a:t>
            </a:r>
            <a:r>
              <a:rPr lang="pl-PL" b="1" dirty="0" smtClean="0"/>
              <a:t>wzroku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6592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9" y="0"/>
            <a:ext cx="9115602" cy="68580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472510" y="2967335"/>
            <a:ext cx="21989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Dziękuję za uwagę</a:t>
            </a:r>
          </a:p>
        </p:txBody>
      </p:sp>
      <p:sp>
        <p:nvSpPr>
          <p:cNvPr id="2" name="Prostokąt 1"/>
          <p:cNvSpPr/>
          <p:nvPr/>
        </p:nvSpPr>
        <p:spPr>
          <a:xfrm>
            <a:off x="611560" y="4653136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pl-PL" altLang="pl-PL" sz="1600" dirty="0"/>
              <a:t>Tomasz Wasielewski, 0 606 77 62 </a:t>
            </a:r>
            <a:r>
              <a:rPr lang="pl-PL" altLang="pl-PL" sz="1600" dirty="0" smtClean="0"/>
              <a:t>64</a:t>
            </a:r>
          </a:p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pl-PL" altLang="pl-PL" sz="1600" dirty="0" smtClean="0"/>
              <a:t>Związek </a:t>
            </a:r>
            <a:r>
              <a:rPr lang="pl-PL" altLang="pl-PL" sz="1600" dirty="0"/>
              <a:t>Rodowy Dzieduszyckich herbu Sas</a:t>
            </a:r>
          </a:p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pl-PL" altLang="pl-PL" sz="1600" dirty="0"/>
              <a:t>Instytut Przestrzeni Obywatelskiej Pro Publico </a:t>
            </a:r>
            <a:r>
              <a:rPr lang="pl-PL" altLang="pl-PL" sz="1600" dirty="0" smtClean="0"/>
              <a:t>Bono</a:t>
            </a:r>
          </a:p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pl-PL" altLang="pl-PL" sz="1600" dirty="0" smtClean="0"/>
              <a:t>Dyrektor Działu Usług Eksperckich Fundacji INTEGRACJA</a:t>
            </a:r>
          </a:p>
          <a:p>
            <a:pPr algn="r">
              <a:spcBef>
                <a:spcPct val="0"/>
              </a:spcBef>
              <a:spcAft>
                <a:spcPct val="0"/>
              </a:spcAft>
            </a:pPr>
            <a:endParaRPr lang="pl-PL" altLang="pl-PL" sz="1600" dirty="0" smtClean="0"/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altLang="pl-PL" sz="1400" dirty="0" smtClean="0"/>
              <a:t>W prezentacji wykorzystano materiały opracowane przez 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altLang="pl-PL" sz="1400" dirty="0" smtClean="0"/>
              <a:t>NIMOZ „ABC Gość niepełnosprawny w muzeum” oraz </a:t>
            </a:r>
            <a:r>
              <a:rPr lang="pl-PL" altLang="pl-PL" sz="1400" dirty="0" smtClean="0"/>
              <a:t> Fundację INTEGRACJA </a:t>
            </a:r>
            <a:endParaRPr lang="pl-PL" alt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111617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9" y="-260648"/>
            <a:ext cx="9115602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611560" y="1484784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Wykluczenie widzów muzeum i galerii - konsekwencja praktyki organizowania i prezentowania wystaw, która uniemożliwia osobom z niepełnosprawnością samodzielny, satysfakcjonujący i komfortowy odbiór prezentowanych zbiorów.</a:t>
            </a:r>
          </a:p>
        </p:txBody>
      </p:sp>
      <p:sp>
        <p:nvSpPr>
          <p:cNvPr id="6" name="Prostokąt 5"/>
          <p:cNvSpPr/>
          <p:nvPr/>
        </p:nvSpPr>
        <p:spPr>
          <a:xfrm>
            <a:off x="611560" y="2636912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Można dużo zrobić mając dobre </a:t>
            </a:r>
            <a:r>
              <a:rPr lang="pl-PL" dirty="0" smtClean="0"/>
              <a:t>chęci i niezbyt </a:t>
            </a:r>
            <a:r>
              <a:rPr lang="pl-PL" dirty="0"/>
              <a:t>wiele pieniędzy.</a:t>
            </a:r>
          </a:p>
        </p:txBody>
      </p:sp>
    </p:spTree>
    <p:extLst>
      <p:ext uri="{BB962C8B-B14F-4D97-AF65-F5344CB8AC3E}">
        <p14:creationId xmlns:p14="http://schemas.microsoft.com/office/powerpoint/2010/main" val="37350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9" y="0"/>
            <a:ext cx="9115602" cy="685800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418918" y="1484784"/>
            <a:ext cx="3734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/>
              <a:t>Architektura i rozwiązania techniczne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418918" y="1844824"/>
            <a:ext cx="82575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Jaki </a:t>
            </a:r>
            <a:r>
              <a:rPr lang="pl-PL" dirty="0"/>
              <a:t>zakres dostosowania muzeum?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 punktu widzenia osób zarządzających muzeami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 punktu </a:t>
            </a:r>
            <a:r>
              <a:rPr lang="pl-PL" dirty="0"/>
              <a:t>widzenia zwiedzającego </a:t>
            </a:r>
            <a:endParaRPr lang="pl-PL" dirty="0" smtClean="0"/>
          </a:p>
          <a:p>
            <a:endParaRPr lang="pl-PL" dirty="0"/>
          </a:p>
          <a:p>
            <a:r>
              <a:rPr lang="pl-PL" b="1" dirty="0" smtClean="0"/>
              <a:t>Dostępność muzeum:</a:t>
            </a:r>
            <a:r>
              <a:rPr lang="pl-PL" dirty="0" smtClean="0"/>
              <a:t> </a:t>
            </a:r>
            <a:r>
              <a:rPr lang="pl-PL" i="1" dirty="0" smtClean="0"/>
              <a:t>mieszkanie </a:t>
            </a:r>
            <a:r>
              <a:rPr lang="pl-PL" i="1" dirty="0" smtClean="0">
                <a:sym typeface="Wingdings"/>
              </a:rPr>
              <a:t>--&gt;</a:t>
            </a:r>
            <a:r>
              <a:rPr lang="pl-PL" i="1" dirty="0" smtClean="0"/>
              <a:t> </a:t>
            </a:r>
            <a:r>
              <a:rPr lang="pl-PL" i="1" dirty="0"/>
              <a:t>przystanek transportu publicznego lub parking </a:t>
            </a:r>
            <a:r>
              <a:rPr lang="pl-PL" i="1" dirty="0" smtClean="0">
                <a:sym typeface="Wingdings"/>
              </a:rPr>
              <a:t>--&gt;</a:t>
            </a:r>
            <a:r>
              <a:rPr lang="pl-PL" i="1" dirty="0" smtClean="0"/>
              <a:t> </a:t>
            </a:r>
            <a:r>
              <a:rPr lang="pl-PL" i="1" dirty="0"/>
              <a:t>środek transportu publicznego lub samochód </a:t>
            </a:r>
            <a:r>
              <a:rPr lang="pl-PL" i="1" dirty="0" smtClean="0">
                <a:sym typeface="Wingdings"/>
              </a:rPr>
              <a:t>--&gt;</a:t>
            </a:r>
            <a:r>
              <a:rPr lang="pl-PL" i="1" dirty="0" smtClean="0"/>
              <a:t> </a:t>
            </a:r>
            <a:r>
              <a:rPr lang="pl-PL" i="1" dirty="0"/>
              <a:t>przystanek transportu publicznego lub parking </a:t>
            </a:r>
            <a:r>
              <a:rPr lang="pl-PL" i="1" dirty="0" smtClean="0">
                <a:sym typeface="Wingdings"/>
              </a:rPr>
              <a:t>--&gt;</a:t>
            </a:r>
            <a:r>
              <a:rPr lang="pl-PL" i="1" dirty="0" smtClean="0"/>
              <a:t> muzeum. </a:t>
            </a:r>
            <a:endParaRPr lang="pl-PL" i="1" dirty="0"/>
          </a:p>
          <a:p>
            <a:r>
              <a:rPr lang="pl-PL" dirty="0"/>
              <a:t>Wystarczy, że tylko jeden z elementów tego łańcucha nie będzie odpowiednio dostosowany, aby uniemożliwić skorzystanie z oferty muzeum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427742" y="4532927"/>
            <a:ext cx="81767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Dostępność zewnętrzną obiektu dzielimy na dwie strefy: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przestrzeń leżąca poza obszarem należącym do muzeum, w której możliwość podjęcia stosownych działań jest znacząco ograniczona;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przestrzeń należąca bezpośrednio do muzeum.</a:t>
            </a:r>
          </a:p>
        </p:txBody>
      </p:sp>
    </p:spTree>
    <p:extLst>
      <p:ext uri="{BB962C8B-B14F-4D97-AF65-F5344CB8AC3E}">
        <p14:creationId xmlns:p14="http://schemas.microsoft.com/office/powerpoint/2010/main" val="300365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9" y="0"/>
            <a:ext cx="9115602" cy="6858000"/>
          </a:xfrm>
          <a:prstGeom prst="rect">
            <a:avLst/>
          </a:prstGeom>
        </p:spPr>
      </p:pic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4394994" y="2276549"/>
            <a:ext cx="3921422" cy="432371"/>
          </a:xfrm>
        </p:spPr>
        <p:txBody>
          <a:bodyPr rtlCol="0">
            <a:normAutofit/>
          </a:bodyPr>
          <a:lstStyle/>
          <a:p>
            <a:pPr marL="342900" indent="-342900" eaLnBrk="1" fontAlgn="auto" hangingPunct="1">
              <a:buFont typeface="Wingdings" panose="05000000000000000000" pitchFamily="2" charset="2"/>
              <a:buChar char="Ø"/>
              <a:defRPr/>
            </a:pPr>
            <a:r>
              <a:rPr lang="pl-PL" sz="1800" dirty="0" smtClean="0"/>
              <a:t>dojście </a:t>
            </a:r>
            <a:r>
              <a:rPr lang="pl-PL" sz="1800" dirty="0"/>
              <a:t>do </a:t>
            </a:r>
            <a:r>
              <a:rPr lang="pl-PL" sz="1800" dirty="0" smtClean="0"/>
              <a:t>budynku</a:t>
            </a:r>
            <a:endParaRPr lang="pl-PL" sz="1800" dirty="0" smtClean="0"/>
          </a:p>
        </p:txBody>
      </p:sp>
      <p:pic>
        <p:nvPicPr>
          <p:cNvPr id="7" name="Obraz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64" y="2636912"/>
            <a:ext cx="25908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529" y="2655962"/>
            <a:ext cx="1376092" cy="19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36912"/>
            <a:ext cx="1376092" cy="19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5"/>
          <p:cNvSpPr txBox="1">
            <a:spLocks noChangeArrowheads="1"/>
          </p:cNvSpPr>
          <p:nvPr/>
        </p:nvSpPr>
        <p:spPr bwMode="auto">
          <a:xfrm>
            <a:off x="611188" y="2236788"/>
            <a:ext cx="30972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pl-PL" altLang="pl-PL" sz="1800" b="0" dirty="0">
                <a:latin typeface="+mn-lt"/>
              </a:rPr>
              <a:t>otoczenie budynku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418918" y="1484784"/>
            <a:ext cx="4351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 smtClean="0"/>
              <a:t>Cechy obiektów podlegające dostosowaniu:</a:t>
            </a:r>
            <a:endParaRPr lang="pl-PL" altLang="pl-PL" b="1" dirty="0"/>
          </a:p>
        </p:txBody>
      </p:sp>
      <p:pic>
        <p:nvPicPr>
          <p:cNvPr id="16" name="Obraz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653136"/>
            <a:ext cx="2544763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pole tekstowe 16"/>
          <p:cNvSpPr txBox="1">
            <a:spLocks noChangeArrowheads="1"/>
          </p:cNvSpPr>
          <p:nvPr/>
        </p:nvSpPr>
        <p:spPr bwMode="auto">
          <a:xfrm>
            <a:off x="683270" y="4221088"/>
            <a:ext cx="3168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pl-PL" altLang="pl-PL" sz="1800" b="0" dirty="0">
                <a:latin typeface="+mn-lt"/>
              </a:rPr>
              <a:t>Wejście do budynku</a:t>
            </a:r>
          </a:p>
        </p:txBody>
      </p:sp>
    </p:spTree>
    <p:extLst>
      <p:ext uri="{BB962C8B-B14F-4D97-AF65-F5344CB8AC3E}">
        <p14:creationId xmlns:p14="http://schemas.microsoft.com/office/powerpoint/2010/main" val="3952431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9" y="0"/>
            <a:ext cx="9115602" cy="6858000"/>
          </a:xfrm>
          <a:prstGeom prst="rect">
            <a:avLst/>
          </a:prstGeom>
        </p:spPr>
      </p:pic>
      <p:sp>
        <p:nvSpPr>
          <p:cNvPr id="15" name="Prostokąt 14"/>
          <p:cNvSpPr/>
          <p:nvPr/>
        </p:nvSpPr>
        <p:spPr>
          <a:xfrm>
            <a:off x="418918" y="1484784"/>
            <a:ext cx="4351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 smtClean="0"/>
              <a:t>Cechy obiektów podlegające dostosowaniu:</a:t>
            </a:r>
            <a:endParaRPr lang="pl-PL" altLang="pl-PL" b="1" dirty="0"/>
          </a:p>
        </p:txBody>
      </p:sp>
      <p:sp>
        <p:nvSpPr>
          <p:cNvPr id="13" name="Symbol zastępczy zawartości 2"/>
          <p:cNvSpPr>
            <a:spLocks noGrp="1"/>
          </p:cNvSpPr>
          <p:nvPr>
            <p:ph idx="1"/>
          </p:nvPr>
        </p:nvSpPr>
        <p:spPr>
          <a:xfrm>
            <a:off x="684213" y="4437063"/>
            <a:ext cx="2944812" cy="576262"/>
          </a:xfrm>
        </p:spPr>
        <p:txBody>
          <a:bodyPr>
            <a:normAutofit/>
          </a:bodyPr>
          <a:lstStyle/>
          <a:p>
            <a:pPr marL="342900" indent="-342900" eaLnBrk="1" hangingPunct="1">
              <a:buFont typeface="Wingdings" pitchFamily="2" charset="2"/>
              <a:buChar char="Ø"/>
            </a:pPr>
            <a:r>
              <a:rPr lang="pl-PL" altLang="pl-PL" sz="1800" smtClean="0"/>
              <a:t>system informacji</a:t>
            </a:r>
          </a:p>
        </p:txBody>
      </p:sp>
      <p:pic>
        <p:nvPicPr>
          <p:cNvPr id="14" name="Obraz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3" y="2420938"/>
            <a:ext cx="1981200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pole tekstowe 15"/>
          <p:cNvSpPr txBox="1">
            <a:spLocks noChangeArrowheads="1"/>
          </p:cNvSpPr>
          <p:nvPr/>
        </p:nvSpPr>
        <p:spPr bwMode="auto">
          <a:xfrm>
            <a:off x="611188" y="2236788"/>
            <a:ext cx="30972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pl-PL" altLang="pl-PL" sz="1800" b="0" dirty="0">
                <a:latin typeface="+mn-lt"/>
              </a:rPr>
              <a:t>obsługa</a:t>
            </a:r>
          </a:p>
        </p:txBody>
      </p:sp>
      <p:sp>
        <p:nvSpPr>
          <p:cNvPr id="19" name="pole tekstowe 16"/>
          <p:cNvSpPr txBox="1">
            <a:spLocks noChangeArrowheads="1"/>
          </p:cNvSpPr>
          <p:nvPr/>
        </p:nvSpPr>
        <p:spPr bwMode="auto">
          <a:xfrm>
            <a:off x="3059113" y="2252663"/>
            <a:ext cx="1441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pl-PL" altLang="pl-PL" sz="1800" b="0" dirty="0">
                <a:latin typeface="+mn-lt"/>
              </a:rPr>
              <a:t>winda</a:t>
            </a:r>
          </a:p>
        </p:txBody>
      </p:sp>
      <p:pic>
        <p:nvPicPr>
          <p:cNvPr id="20" name="Obraz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568575"/>
            <a:ext cx="24352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Obraz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25" y="4941888"/>
            <a:ext cx="35433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pole tekstowe 20"/>
          <p:cNvSpPr txBox="1">
            <a:spLocks noChangeArrowheads="1"/>
          </p:cNvSpPr>
          <p:nvPr/>
        </p:nvSpPr>
        <p:spPr bwMode="auto">
          <a:xfrm>
            <a:off x="4716463" y="2276475"/>
            <a:ext cx="30241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pl-PL" altLang="pl-PL" sz="1800" b="0">
                <a:latin typeface="+mn-lt"/>
              </a:rPr>
              <a:t>zaplecze sanitarne</a:t>
            </a:r>
          </a:p>
        </p:txBody>
      </p:sp>
      <p:pic>
        <p:nvPicPr>
          <p:cNvPr id="23" name="Obraz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925" y="2636838"/>
            <a:ext cx="15462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Obraz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263" y="2676525"/>
            <a:ext cx="23701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Prostokąt 7"/>
          <p:cNvSpPr>
            <a:spLocks noChangeArrowheads="1"/>
          </p:cNvSpPr>
          <p:nvPr/>
        </p:nvSpPr>
        <p:spPr bwMode="auto">
          <a:xfrm>
            <a:off x="4852988" y="4437063"/>
            <a:ext cx="303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pl-PL" altLang="pl-PL" sz="1800" b="0">
                <a:latin typeface="+mn-lt"/>
              </a:rPr>
              <a:t>pomoce techniczne</a:t>
            </a:r>
          </a:p>
        </p:txBody>
      </p:sp>
    </p:spTree>
    <p:extLst>
      <p:ext uri="{BB962C8B-B14F-4D97-AF65-F5344CB8AC3E}">
        <p14:creationId xmlns:p14="http://schemas.microsoft.com/office/powerpoint/2010/main" val="2316729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9" y="0"/>
            <a:ext cx="9115602" cy="6858000"/>
          </a:xfrm>
          <a:prstGeom prst="rect">
            <a:avLst/>
          </a:prstGeom>
        </p:spPr>
      </p:pic>
      <p:sp>
        <p:nvSpPr>
          <p:cNvPr id="15" name="Prostokąt 14"/>
          <p:cNvSpPr/>
          <p:nvPr/>
        </p:nvSpPr>
        <p:spPr>
          <a:xfrm>
            <a:off x="418918" y="1484784"/>
            <a:ext cx="4351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 smtClean="0"/>
              <a:t>Cechy obiektów podlegające dostosowaniu:</a:t>
            </a:r>
            <a:endParaRPr lang="pl-PL" altLang="pl-PL" b="1" dirty="0"/>
          </a:p>
        </p:txBody>
      </p:sp>
      <p:pic>
        <p:nvPicPr>
          <p:cNvPr id="16" name="Obraz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013" y="2060575"/>
            <a:ext cx="27844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ymbol zastępczy zawartości 2"/>
          <p:cNvSpPr txBox="1">
            <a:spLocks/>
          </p:cNvSpPr>
          <p:nvPr/>
        </p:nvSpPr>
        <p:spPr bwMode="auto">
          <a:xfrm>
            <a:off x="1549400" y="2565400"/>
            <a:ext cx="29464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indent="-182563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pl-PL" altLang="pl-PL" dirty="0">
                <a:solidFill>
                  <a:srgbClr val="FF0000"/>
                </a:solidFill>
              </a:rPr>
              <a:t>NIE </a:t>
            </a:r>
            <a:r>
              <a:rPr lang="pl-PL" altLang="pl-PL" dirty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pl-PL" altLang="pl-PL" dirty="0">
              <a:solidFill>
                <a:srgbClr val="FF0000"/>
              </a:solidFill>
            </a:endParaRPr>
          </a:p>
        </p:txBody>
      </p:sp>
      <p:pic>
        <p:nvPicPr>
          <p:cNvPr id="2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075" y="4076700"/>
            <a:ext cx="281305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Symbol zastępczy zawartości 2"/>
          <p:cNvSpPr txBox="1">
            <a:spLocks/>
          </p:cNvSpPr>
          <p:nvPr/>
        </p:nvSpPr>
        <p:spPr bwMode="auto">
          <a:xfrm>
            <a:off x="1549400" y="4797425"/>
            <a:ext cx="29464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indent="-182563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pl-PL" altLang="pl-PL">
                <a:solidFill>
                  <a:srgbClr val="00B050"/>
                </a:solidFill>
              </a:rPr>
              <a:t>TAK </a:t>
            </a:r>
            <a:r>
              <a:rPr lang="pl-PL" altLang="pl-PL">
                <a:solidFill>
                  <a:srgbClr val="00B050"/>
                </a:solidFill>
                <a:sym typeface="Wingdings" pitchFamily="2" charset="2"/>
              </a:rPr>
              <a:t></a:t>
            </a:r>
            <a:endParaRPr lang="pl-PL" altLang="pl-PL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527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9" y="0"/>
            <a:ext cx="9115602" cy="685800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467544" y="1844824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WCAG </a:t>
            </a:r>
            <a:r>
              <a:rPr lang="pl-PL" dirty="0"/>
              <a:t>2.0 (A, AA, AAA)</a:t>
            </a:r>
          </a:p>
        </p:txBody>
      </p:sp>
      <p:sp>
        <p:nvSpPr>
          <p:cNvPr id="5" name="Prostokąt 4"/>
          <p:cNvSpPr/>
          <p:nvPr/>
        </p:nvSpPr>
        <p:spPr>
          <a:xfrm>
            <a:off x="418918" y="1484784"/>
            <a:ext cx="5269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Strona internetowa muzeum dostępna dla wszystkich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467544" y="2704852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Web Content Accessibility </a:t>
            </a:r>
            <a:r>
              <a:rPr lang="pl-PL" dirty="0" err="1" smtClean="0"/>
              <a:t>Guidelines</a:t>
            </a:r>
            <a:r>
              <a:rPr lang="pl-PL" dirty="0" smtClean="0"/>
              <a:t> -  wytyczne dotyczące ułatwień w dostępie do treści publikowanych w </a:t>
            </a:r>
            <a:r>
              <a:rPr lang="pl-PL" dirty="0" err="1" smtClean="0"/>
              <a:t>internecie</a:t>
            </a:r>
            <a:r>
              <a:rPr lang="pl-PL" dirty="0" smtClean="0"/>
              <a:t>.</a:t>
            </a:r>
          </a:p>
          <a:p>
            <a:r>
              <a:rPr lang="pl-PL" dirty="0" smtClean="0"/>
              <a:t>Zawiera wskazówki jak budować serwisy internetowe dostępne dla wszystkich. </a:t>
            </a:r>
          </a:p>
          <a:p>
            <a:r>
              <a:rPr lang="pl-PL" dirty="0" smtClean="0"/>
              <a:t>W WCAG szczególnie ważna jest dostępność informacji dla osób z niepełnosprawnościami, ale doświadczenie wskazuje, że dostępność jest ważna z uwagi na wszystkich użytkowników internetu.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467544" y="4581128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Dobre praktyki wypracowane w ramach projektu Stowarzyszenia Przyjaciół Integracji:</a:t>
            </a:r>
          </a:p>
          <a:p>
            <a:r>
              <a:rPr lang="pl-PL" dirty="0" smtClean="0"/>
              <a:t>http://www.dostepnestrony.pl/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2035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9" y="0"/>
            <a:ext cx="9115602" cy="685800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467544" y="2060848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Do </a:t>
            </a:r>
            <a:r>
              <a:rPr lang="pl-PL" dirty="0"/>
              <a:t>zniesienia barier w komunikacji z osobami z problemami słuchu możemy zastosować różne rozwiązania w zależności od potrzeb gości muzeum oraz prezentowanej oferty.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Udostępnienie </a:t>
            </a:r>
            <a:r>
              <a:rPr lang="pl-PL" dirty="0"/>
              <a:t>ekspozycji dla osób z niepełnosprawnością </a:t>
            </a:r>
            <a:r>
              <a:rPr lang="pl-PL" dirty="0" smtClean="0"/>
              <a:t>słuchu: </a:t>
            </a:r>
            <a:br>
              <a:rPr lang="pl-PL" dirty="0" smtClean="0"/>
            </a:b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określenie treści, które muzeum chce zaoferować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kto </a:t>
            </a:r>
            <a:r>
              <a:rPr lang="pl-PL" dirty="0"/>
              <a:t>będzie odbiorcą tej </a:t>
            </a:r>
            <a:r>
              <a:rPr lang="pl-PL" dirty="0" smtClean="0"/>
              <a:t>oferty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18918" y="1484784"/>
            <a:ext cx="4634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Gość z niepełnosprawnością słuchu w muzeum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757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9" y="0"/>
            <a:ext cx="9115602" cy="68580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418918" y="1484784"/>
            <a:ext cx="4634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Gość z niepełnosprawnością słuchu w muzeum</a:t>
            </a:r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467544" y="198884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klasyfikacja osób z wadą słuchu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metody i rodzaje udogodnień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przewodnicy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komunikacja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wskazówki dla pracowników muzeum</a:t>
            </a:r>
          </a:p>
        </p:txBody>
      </p:sp>
    </p:spTree>
    <p:extLst>
      <p:ext uri="{BB962C8B-B14F-4D97-AF65-F5344CB8AC3E}">
        <p14:creationId xmlns:p14="http://schemas.microsoft.com/office/powerpoint/2010/main" val="22910197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446</Words>
  <Application>Microsoft Office PowerPoint</Application>
  <PresentationFormat>Pokaz na ekranie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Wasielewski</dc:creator>
  <cp:lastModifiedBy>Tomasz Wasielewski</cp:lastModifiedBy>
  <cp:revision>9</cp:revision>
  <dcterms:created xsi:type="dcterms:W3CDTF">2014-08-31T18:20:42Z</dcterms:created>
  <dcterms:modified xsi:type="dcterms:W3CDTF">2014-08-31T21:57:07Z</dcterms:modified>
</cp:coreProperties>
</file>