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85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15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50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99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94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84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19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16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0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72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19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F4551-2301-435B-9BD4-E8742987B72C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CE82-3219-44AB-A091-4632C2954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79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MIGIUSZ KIJAK\Desktop\prezentacja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72" y="0"/>
            <a:ext cx="91156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8472" y="404664"/>
            <a:ext cx="2522240" cy="1470025"/>
          </a:xfrm>
        </p:spPr>
        <p:txBody>
          <a:bodyPr>
            <a:normAutofit fontScale="90000"/>
          </a:bodyPr>
          <a:lstStyle/>
          <a:p>
            <a:r>
              <a:rPr lang="pl-PL" sz="1800" dirty="0" smtClean="0"/>
              <a:t>Anna Bombińska-Domżał</a:t>
            </a:r>
            <a:br>
              <a:rPr lang="pl-PL" sz="1800" dirty="0" smtClean="0"/>
            </a:br>
            <a:r>
              <a:rPr lang="pl-PL" sz="1800" dirty="0" smtClean="0"/>
              <a:t>Remigiusz Kijak</a:t>
            </a:r>
            <a:br>
              <a:rPr lang="pl-PL" sz="1800" dirty="0" smtClean="0"/>
            </a:br>
            <a:r>
              <a:rPr lang="pl-PL" sz="1800" dirty="0" smtClean="0"/>
              <a:t>Uniwersytet Pedagogiczny im. KEN</a:t>
            </a:r>
            <a:br>
              <a:rPr lang="pl-PL" sz="1800" dirty="0" smtClean="0"/>
            </a:br>
            <a:r>
              <a:rPr lang="pl-PL" sz="1800" dirty="0" smtClean="0"/>
              <a:t>w Krakowie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Model uczestnictwa osób z niepełnosprawnością intelektualną</a:t>
            </a:r>
          </a:p>
          <a:p>
            <a:r>
              <a:rPr lang="pl-PL" dirty="0" smtClean="0"/>
              <a:t>w odbiorze kultury w muzeach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9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39288"/>
              </p:ext>
            </p:extLst>
          </p:nvPr>
        </p:nvGraphicFramePr>
        <p:xfrm>
          <a:off x="395536" y="7704"/>
          <a:ext cx="8496944" cy="6744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4598"/>
                <a:gridCol w="389718"/>
                <a:gridCol w="388803"/>
                <a:gridCol w="388803"/>
                <a:gridCol w="388803"/>
                <a:gridCol w="426311"/>
                <a:gridCol w="709908"/>
              </a:tblGrid>
              <a:tr h="428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13. pracownicy są przyjaźnie nastawieni do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III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14.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r>
                        <a:rPr lang="pl-PL" sz="1800" dirty="0">
                          <a:effectLst/>
                        </a:rPr>
                        <a:t> czują, że są szanowani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8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15. pracownicy pomagają, ale nie wyręczają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3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16. pracownicy są cierpliwi i spokojnie czekają, aż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r>
                        <a:rPr lang="pl-PL" sz="1800" dirty="0">
                          <a:effectLst/>
                        </a:rPr>
                        <a:t> samodzielnie podejmą działanie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3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17. pracownicy wiedzą jak reagować na nietypowe, czasem uciążliwe zachowania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8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18. wiem jak wzbudzić zaangażowanie i ciekawość OzNI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IV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3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19. umiem dostosować język wypowiedzi do potrzeb i możliwości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65935" algn="ctr"/>
                        </a:tabLst>
                      </a:pPr>
                      <a:r>
                        <a:rPr lang="pl-PL" sz="1800" dirty="0">
                          <a:effectLst/>
                        </a:rPr>
                        <a:t>20. wiem jak dostosować tempo wypowiedzi do potrzeb </a:t>
                      </a:r>
                      <a:r>
                        <a:rPr lang="pl-PL" sz="1800" dirty="0" err="1">
                          <a:effectLst/>
                        </a:rPr>
                        <a:t>OzN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3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21. stosuję narzędzia ułatwiające wzajemne zrozumienie podczas oprowadzania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3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22. wykorzystuję dodatkowe pomoce podczas oprowadzania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17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MIGIUSZ KIJAK\Desktop\prezentacja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9" y="0"/>
            <a:ext cx="911560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WSTĘP</a:t>
            </a:r>
          </a:p>
          <a:p>
            <a:pPr marL="0" indent="0" algn="ctr">
              <a:buNone/>
            </a:pPr>
            <a:r>
              <a:rPr lang="pl-PL" dirty="0" smtClean="0"/>
              <a:t>Ośrodki kultury odgrywają niezwykle istotną rolę w budowaniu świadomości społecznej oraz budowaniu silnych i spójnych społeczności. Umożliwienie uczestnictwa osobom z niepełnosprawnością intelektualną w kulturze staje się dziś zjawiskiem coraz bardziej powszechnym.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77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MIGIUSZ KIJAK\Desktop\prezentacja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9" y="0"/>
            <a:ext cx="911560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W społecznym odbiorze osoby z niepełnosprawnością intelektualną można wyróżnić trzy ery: </a:t>
            </a:r>
            <a:r>
              <a:rPr lang="pl-PL" b="1" dirty="0" smtClean="0">
                <a:solidFill>
                  <a:srgbClr val="FF0000"/>
                </a:solidFill>
              </a:rPr>
              <a:t>instytucjonalizmu</a:t>
            </a:r>
            <a:r>
              <a:rPr lang="pl-PL" dirty="0" smtClean="0"/>
              <a:t>, </a:t>
            </a:r>
            <a:r>
              <a:rPr lang="pl-PL" b="1" dirty="0" err="1" smtClean="0">
                <a:solidFill>
                  <a:srgbClr val="FF0000"/>
                </a:solidFill>
              </a:rPr>
              <a:t>deinstytucjonalizmu</a:t>
            </a:r>
            <a:r>
              <a:rPr lang="pl-PL" dirty="0" smtClean="0"/>
              <a:t> oraz aktualnie trwającą erę (</a:t>
            </a:r>
            <a:r>
              <a:rPr lang="pl-PL" b="1" dirty="0" smtClean="0">
                <a:solidFill>
                  <a:srgbClr val="FF0000"/>
                </a:solidFill>
              </a:rPr>
              <a:t>normalizacji</a:t>
            </a:r>
            <a:r>
              <a:rPr lang="pl-PL" dirty="0" smtClean="0"/>
              <a:t>)</a:t>
            </a:r>
            <a:r>
              <a:rPr lang="pl-PL" b="1" dirty="0" smtClean="0">
                <a:solidFill>
                  <a:srgbClr val="FF0000"/>
                </a:solidFill>
              </a:rPr>
              <a:t> lub uczestnictwa </a:t>
            </a:r>
            <a:r>
              <a:rPr lang="pl-PL" dirty="0" smtClean="0"/>
              <a:t>(</a:t>
            </a:r>
            <a:r>
              <a:rPr lang="pl-PL" dirty="0" err="1" smtClean="0"/>
              <a:t>Firkowska</a:t>
            </a:r>
            <a:r>
              <a:rPr lang="pl-PL" dirty="0" smtClean="0"/>
              <a:t>−Mankiewicz, 2006).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64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MIGIUSZ KIJAK\Desktop\prezentacja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9" y="0"/>
            <a:ext cx="911560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Aktualne spojrzenie na niepełnosprawność intelektualną   </a:t>
            </a:r>
          </a:p>
          <a:p>
            <a:pPr marL="0" indent="0" algn="just">
              <a:buNone/>
            </a:pPr>
            <a:r>
              <a:rPr lang="pl-PL" dirty="0" smtClean="0"/>
              <a:t>Zmiana paradygmatu postrzegania osób z niepełnosprawnością, zmienia również samą definicję niepełnosprawności. Nowe definicje (Kirenko, 2008, s. 265) zmniejszają wpływ biologiczności człowieka na rzecz rozumienia go jako istoty działającej i wypełniającej zadania, ale przede wszystkim członka określonej grupy społecznej. Pojęcie niepełnosprawności obejmuje tym samym trzy obszary funkcjonowania:</a:t>
            </a:r>
          </a:p>
          <a:p>
            <a:r>
              <a:rPr lang="pl-PL" b="1" dirty="0" smtClean="0"/>
              <a:t>uszkodzenia, jako brak lub deformacja anatomicznej struktury organizmu, albo jako brak lub zaburzenie przebiegu fizjologicznych lub psychicznych funkcji organizmu w strukturze  jego narządów, układów i funkcji, </a:t>
            </a:r>
          </a:p>
          <a:p>
            <a:r>
              <a:rPr lang="pl-PL" b="1" dirty="0" smtClean="0"/>
              <a:t>działania, które oznacza wszystko to co człowiek robi, od wykonywania bardzo prostych czynności do bardzo złożonych  i skomplikowanych zadań,</a:t>
            </a:r>
          </a:p>
          <a:p>
            <a:r>
              <a:rPr lang="pl-PL" b="1" dirty="0" smtClean="0"/>
              <a:t>uczestnictwa, jako rodzaj i zakres zaangażowania się osoby w środowisku, w którym żyje.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77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-115888"/>
            <a:ext cx="9351963" cy="708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Model uczestnictwa osób z niepełnosprawnością intelektualną w muzeach </a:t>
            </a:r>
          </a:p>
          <a:p>
            <a:pPr marL="0" indent="0">
              <a:buNone/>
            </a:pPr>
            <a:r>
              <a:rPr lang="pl-PL" dirty="0" smtClean="0"/>
              <a:t>Uczestniczenie osób z niepełnosprawnością intelektualną w odbiorze kultury </a:t>
            </a:r>
          </a:p>
          <a:p>
            <a:pPr marL="0" indent="0">
              <a:buNone/>
            </a:pPr>
            <a:r>
              <a:rPr lang="pl-PL" dirty="0" smtClean="0"/>
              <a:t>w muzeach wiąże się z usuwaniem barier na wielu poziomach. Zaprezentowany poniżej model uczestnictwa może pomóc pracownikom muzeum w usuwaniu barier </a:t>
            </a:r>
          </a:p>
          <a:p>
            <a:pPr marL="0" indent="0">
              <a:buNone/>
            </a:pPr>
            <a:r>
              <a:rPr lang="pl-PL" dirty="0" smtClean="0"/>
              <a:t>oraz zdiagnozowaniu na którym z poziomów istnieje konieczność poprawy włączania osób </a:t>
            </a:r>
          </a:p>
          <a:p>
            <a:pPr marL="0" indent="0">
              <a:buNone/>
            </a:pPr>
            <a:r>
              <a:rPr lang="pl-PL" dirty="0" smtClean="0"/>
              <a:t>z niepełnosprawnością intelektualną w życie muzeum. Usuwanie barier pozwala </a:t>
            </a:r>
          </a:p>
          <a:p>
            <a:pPr marL="0" indent="0">
              <a:buNone/>
            </a:pPr>
            <a:r>
              <a:rPr lang="pl-PL" dirty="0" smtClean="0"/>
              <a:t>na rozwijanie pełnego uczestnictwa osób z niepełnosprawnością intelektualną w życiu kulturalnym, a pośrednio wpływa także na rozwój ich niezależności, osiągnięć i integracji społecznej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439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-115888"/>
            <a:ext cx="9351963" cy="708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440638"/>
              </p:ext>
            </p:extLst>
          </p:nvPr>
        </p:nvGraphicFramePr>
        <p:xfrm>
          <a:off x="539549" y="188640"/>
          <a:ext cx="8424938" cy="6565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469"/>
                <a:gridCol w="4212469"/>
              </a:tblGrid>
              <a:tr h="8035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MODEL UCZESTNICTWA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osób z niepełnosprawnością intelektualną w odbiorze kultury w muzeach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7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effectLst/>
                        </a:rPr>
                        <a:t>POZIOM 1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35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polityka muzeum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 ramach dostępności dla osób z niepełnosprawnością intelektualną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7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effectLst/>
                        </a:rPr>
                        <a:t>POZIOM 2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35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świadomość i wiedza pracowników muzeum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dotycząca potrzeb i możliwości osób z niepełnosprawnością intelektualną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7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effectLst/>
                        </a:rPr>
                        <a:t>POZIOM 3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35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indywidualne postawy pracowników muzeum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wobec osób z niepełnosprawnością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7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effectLst/>
                        </a:rPr>
                        <a:t>POZIOM 4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35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profesjonalne relacje pracowników muzeum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 osobami z niepełnosprawnością intelektualną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323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1174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Możliwości i potrzeby jednostki z niepełnosprawnością intelektualną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wynikające z: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4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funkcjonalnych ograniczeń organizmu (intelektualnych, percepcyjnych, fizycznych) w relacji do wymagań środowiska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sytuacji społecznej jednostki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(sytuacja rodzina, indywidualnej biografii)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/>
                </a:tc>
              </a:tr>
            </a:tbl>
          </a:graphicData>
        </a:graphic>
      </p:graphicFrame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572793" y="3933056"/>
            <a:ext cx="430213" cy="673100"/>
          </a:xfrm>
          <a:prstGeom prst="upDownArrow">
            <a:avLst>
              <a:gd name="adj1" fmla="val 50000"/>
              <a:gd name="adj2" fmla="val 3129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661376" y="4941168"/>
            <a:ext cx="436563" cy="806450"/>
          </a:xfrm>
          <a:prstGeom prst="curvedRightArrow">
            <a:avLst>
              <a:gd name="adj1" fmla="val 36945"/>
              <a:gd name="adj2" fmla="val 73891"/>
              <a:gd name="adj3" fmla="val 348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012160" y="4941168"/>
            <a:ext cx="381000" cy="806450"/>
          </a:xfrm>
          <a:prstGeom prst="curvedLeftArrow">
            <a:avLst>
              <a:gd name="adj1" fmla="val 42333"/>
              <a:gd name="adj2" fmla="val 8466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63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-115888"/>
            <a:ext cx="9351963" cy="708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Każde muzeum dostosowane do potrzeb i możliwości osób z niepełnosprawnością intelektualną i umożliwiające im uczestnictwo w odbiorze kultury jest bardziej wartościową  placówką kulturalną dla całego społeczeństwa. Zmiany w postrzeganiu tych osób powodują w konsekwencji przeobrażenie muzeów, z instytucji, które koncentrowały się na zbiorach muzealnych w instytucje wpisujące w swoje cele również integrację społeczną i włączanie osób z niepełnosprawnością w nurt życia społecznego. </a:t>
            </a:r>
          </a:p>
          <a:p>
            <a:pPr marL="0" indent="0" algn="just">
              <a:buNone/>
            </a:pPr>
            <a:r>
              <a:rPr lang="pl-PL" dirty="0" smtClean="0"/>
              <a:t>	</a:t>
            </a:r>
          </a:p>
          <a:p>
            <a:pPr marL="0" indent="0" algn="just">
              <a:buNone/>
            </a:pPr>
            <a:r>
              <a:rPr lang="pl-PL" dirty="0" smtClean="0"/>
              <a:t>Załączony do artykułu profil oceny uczestnictwa pozwala ocenić pracownikowi w jakim stopniu on sam i jego muzeum jest przygotowane i dostosowane do potrzeb osób z niepełnosprawnością intelektualną (</a:t>
            </a:r>
            <a:r>
              <a:rPr lang="pl-PL" dirty="0" err="1" smtClean="0"/>
              <a:t>OzNI</a:t>
            </a:r>
            <a:r>
              <a:rPr lang="pl-PL" dirty="0" smtClean="0"/>
              <a:t>) na poszczególnych poziomach z modelu uczestnictwa.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525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-115888"/>
            <a:ext cx="9351963" cy="708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62" y="1124744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Zapraszamy do Krakowa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34" y="1600200"/>
            <a:ext cx="6915732" cy="4525963"/>
          </a:xfrm>
        </p:spPr>
      </p:pic>
    </p:spTree>
    <p:extLst>
      <p:ext uri="{BB962C8B-B14F-4D97-AF65-F5344CB8AC3E}">
        <p14:creationId xmlns:p14="http://schemas.microsoft.com/office/powerpoint/2010/main" val="244619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009032"/>
              </p:ext>
            </p:extLst>
          </p:nvPr>
        </p:nvGraphicFramePr>
        <p:xfrm>
          <a:off x="324322" y="13855"/>
          <a:ext cx="8496942" cy="6816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4597"/>
                <a:gridCol w="389718"/>
                <a:gridCol w="388803"/>
                <a:gridCol w="388803"/>
                <a:gridCol w="388803"/>
                <a:gridCol w="426310"/>
                <a:gridCol w="709908"/>
              </a:tblGrid>
              <a:tr h="328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 moim muzeum 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poziomy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</a:tr>
              <a:tr h="188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1.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r>
                        <a:rPr lang="pl-PL" sz="1800" dirty="0">
                          <a:effectLst/>
                        </a:rPr>
                        <a:t> mogą podchodzić do obiektów muzealnych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 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</a:tr>
              <a:tr h="188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2. obiekty muzealne są dodatkowo oświetlone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8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effectLst/>
                        </a:rPr>
                        <a:t>3.wykorzystuje</a:t>
                      </a:r>
                      <a:r>
                        <a:rPr lang="pl-PL" sz="1800" dirty="0">
                          <a:effectLst/>
                        </a:rPr>
                        <a:t> się repliki, skalowane makiety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4. wykorzystuje się tradycyjne pomoce wizualne dostosowane do potrzeb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8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5. wykorzystuje się pomoce multimedialne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6.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r>
                        <a:rPr lang="pl-PL" sz="1800" dirty="0">
                          <a:effectLst/>
                        </a:rPr>
                        <a:t> mogą korzystać z dodatkowych, uproszczonych opisów obiektów muzealnych 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7. </a:t>
                      </a:r>
                      <a:r>
                        <a:rPr lang="pl-PL" sz="1800" dirty="0" err="1">
                          <a:effectLst/>
                        </a:rPr>
                        <a:t>OzNI</a:t>
                      </a:r>
                      <a:r>
                        <a:rPr lang="pl-PL" sz="1800" dirty="0">
                          <a:effectLst/>
                        </a:rPr>
                        <a:t> mogą korzystać z dodatkowych lekcji muzealnych, warsztatów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8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8. zdarza się, że pracownicy myślą stereotypami o OzNI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II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9. pracownicy mogą korzystać ze szkoleń dotyczących obsługi klientów z NI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10. pracownicy posiadają wystarczającą wiedzę o osobach z lekką NI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11. pracownicy posiadają wystarczającą wiedzę o osobach z umiarkowaną/znaczą 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12. pracownicy posiadają wystarczającą wiedzę o osobach z głęboką NI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95" marR="41295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6094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680</Words>
  <Application>Microsoft Office PowerPoint</Application>
  <PresentationFormat>Pokaz na ekranie (4:3)</PresentationFormat>
  <Paragraphs>208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Anna Bombińska-Domżał Remigiusz Kijak Uniwersytet Pedagogiczny im. KEN w Krakowie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Zapraszamy do Krakowa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 Bombińska-Domżał Remigiusz Kijak Uniwersytet Pedagogiczny im. KEN w Krakowie</dc:title>
  <dc:creator>REMIGIUSZ KIJAK</dc:creator>
  <cp:lastModifiedBy>REMIGIUSZ KIJAK</cp:lastModifiedBy>
  <cp:revision>2</cp:revision>
  <dcterms:created xsi:type="dcterms:W3CDTF">2014-08-31T11:06:01Z</dcterms:created>
  <dcterms:modified xsi:type="dcterms:W3CDTF">2014-08-31T11:25:37Z</dcterms:modified>
</cp:coreProperties>
</file>