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8" r:id="rId6"/>
    <p:sldId id="269" r:id="rId7"/>
    <p:sldId id="266" r:id="rId8"/>
    <p:sldId id="267" r:id="rId9"/>
    <p:sldId id="260" r:id="rId10"/>
    <p:sldId id="263" r:id="rId11"/>
    <p:sldId id="264" r:id="rId12"/>
    <p:sldId id="265" r:id="rId13"/>
    <p:sldId id="262" r:id="rId14"/>
    <p:sldId id="261"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116" d="100"/>
          <a:sy n="116" d="100"/>
        </p:scale>
        <p:origin x="39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B84D5098-BD71-46E5-A0DD-346782AFAD8F}" type="datetimeFigureOut">
              <a:rPr lang="pl-PL" smtClean="0"/>
              <a:t>2014-02-24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1A75EBB-E2FC-407C-8A3F-37D1F216BC65}" type="slidenum">
              <a:rPr lang="pl-PL" smtClean="0"/>
              <a:t>‹#›</a:t>
            </a:fld>
            <a:endParaRPr lang="pl-PL"/>
          </a:p>
        </p:txBody>
      </p:sp>
    </p:spTree>
    <p:extLst>
      <p:ext uri="{BB962C8B-B14F-4D97-AF65-F5344CB8AC3E}">
        <p14:creationId xmlns:p14="http://schemas.microsoft.com/office/powerpoint/2010/main" val="112594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84D5098-BD71-46E5-A0DD-346782AFAD8F}" type="datetimeFigureOut">
              <a:rPr lang="pl-PL" smtClean="0"/>
              <a:t>2014-02-24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1A75EBB-E2FC-407C-8A3F-37D1F216BC65}" type="slidenum">
              <a:rPr lang="pl-PL" smtClean="0"/>
              <a:t>‹#›</a:t>
            </a:fld>
            <a:endParaRPr lang="pl-PL"/>
          </a:p>
        </p:txBody>
      </p:sp>
    </p:spTree>
    <p:extLst>
      <p:ext uri="{BB962C8B-B14F-4D97-AF65-F5344CB8AC3E}">
        <p14:creationId xmlns:p14="http://schemas.microsoft.com/office/powerpoint/2010/main" val="298017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84D5098-BD71-46E5-A0DD-346782AFAD8F}" type="datetimeFigureOut">
              <a:rPr lang="pl-PL" smtClean="0"/>
              <a:t>2014-02-24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1A75EBB-E2FC-407C-8A3F-37D1F216BC65}" type="slidenum">
              <a:rPr lang="pl-PL" smtClean="0"/>
              <a:t>‹#›</a:t>
            </a:fld>
            <a:endParaRPr lang="pl-PL"/>
          </a:p>
        </p:txBody>
      </p:sp>
    </p:spTree>
    <p:extLst>
      <p:ext uri="{BB962C8B-B14F-4D97-AF65-F5344CB8AC3E}">
        <p14:creationId xmlns:p14="http://schemas.microsoft.com/office/powerpoint/2010/main" val="2673685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84D5098-BD71-46E5-A0DD-346782AFAD8F}" type="datetimeFigureOut">
              <a:rPr lang="pl-PL" smtClean="0"/>
              <a:t>2014-02-24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1A75EBB-E2FC-407C-8A3F-37D1F216BC65}" type="slidenum">
              <a:rPr lang="pl-PL" smtClean="0"/>
              <a:t>‹#›</a:t>
            </a:fld>
            <a:endParaRPr lang="pl-PL"/>
          </a:p>
        </p:txBody>
      </p:sp>
    </p:spTree>
    <p:extLst>
      <p:ext uri="{BB962C8B-B14F-4D97-AF65-F5344CB8AC3E}">
        <p14:creationId xmlns:p14="http://schemas.microsoft.com/office/powerpoint/2010/main" val="268681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B84D5098-BD71-46E5-A0DD-346782AFAD8F}" type="datetimeFigureOut">
              <a:rPr lang="pl-PL" smtClean="0"/>
              <a:t>2014-02-24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1A75EBB-E2FC-407C-8A3F-37D1F216BC65}" type="slidenum">
              <a:rPr lang="pl-PL" smtClean="0"/>
              <a:t>‹#›</a:t>
            </a:fld>
            <a:endParaRPr lang="pl-PL"/>
          </a:p>
        </p:txBody>
      </p:sp>
    </p:spTree>
    <p:extLst>
      <p:ext uri="{BB962C8B-B14F-4D97-AF65-F5344CB8AC3E}">
        <p14:creationId xmlns:p14="http://schemas.microsoft.com/office/powerpoint/2010/main" val="207580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B84D5098-BD71-46E5-A0DD-346782AFAD8F}" type="datetimeFigureOut">
              <a:rPr lang="pl-PL" smtClean="0"/>
              <a:t>2014-02-24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D1A75EBB-E2FC-407C-8A3F-37D1F216BC65}" type="slidenum">
              <a:rPr lang="pl-PL" smtClean="0"/>
              <a:t>‹#›</a:t>
            </a:fld>
            <a:endParaRPr lang="pl-PL"/>
          </a:p>
        </p:txBody>
      </p:sp>
    </p:spTree>
    <p:extLst>
      <p:ext uri="{BB962C8B-B14F-4D97-AF65-F5344CB8AC3E}">
        <p14:creationId xmlns:p14="http://schemas.microsoft.com/office/powerpoint/2010/main" val="1587063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B84D5098-BD71-46E5-A0DD-346782AFAD8F}" type="datetimeFigureOut">
              <a:rPr lang="pl-PL" smtClean="0"/>
              <a:t>2014-02-24</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D1A75EBB-E2FC-407C-8A3F-37D1F216BC65}" type="slidenum">
              <a:rPr lang="pl-PL" smtClean="0"/>
              <a:t>‹#›</a:t>
            </a:fld>
            <a:endParaRPr lang="pl-PL"/>
          </a:p>
        </p:txBody>
      </p:sp>
    </p:spTree>
    <p:extLst>
      <p:ext uri="{BB962C8B-B14F-4D97-AF65-F5344CB8AC3E}">
        <p14:creationId xmlns:p14="http://schemas.microsoft.com/office/powerpoint/2010/main" val="764123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B84D5098-BD71-46E5-A0DD-346782AFAD8F}" type="datetimeFigureOut">
              <a:rPr lang="pl-PL" smtClean="0"/>
              <a:t>2014-02-24</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D1A75EBB-E2FC-407C-8A3F-37D1F216BC65}" type="slidenum">
              <a:rPr lang="pl-PL" smtClean="0"/>
              <a:t>‹#›</a:t>
            </a:fld>
            <a:endParaRPr lang="pl-PL"/>
          </a:p>
        </p:txBody>
      </p:sp>
    </p:spTree>
    <p:extLst>
      <p:ext uri="{BB962C8B-B14F-4D97-AF65-F5344CB8AC3E}">
        <p14:creationId xmlns:p14="http://schemas.microsoft.com/office/powerpoint/2010/main" val="567264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B84D5098-BD71-46E5-A0DD-346782AFAD8F}" type="datetimeFigureOut">
              <a:rPr lang="pl-PL" smtClean="0"/>
              <a:t>2014-02-24</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D1A75EBB-E2FC-407C-8A3F-37D1F216BC65}" type="slidenum">
              <a:rPr lang="pl-PL" smtClean="0"/>
              <a:t>‹#›</a:t>
            </a:fld>
            <a:endParaRPr lang="pl-PL"/>
          </a:p>
        </p:txBody>
      </p:sp>
    </p:spTree>
    <p:extLst>
      <p:ext uri="{BB962C8B-B14F-4D97-AF65-F5344CB8AC3E}">
        <p14:creationId xmlns:p14="http://schemas.microsoft.com/office/powerpoint/2010/main" val="2619213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B84D5098-BD71-46E5-A0DD-346782AFAD8F}" type="datetimeFigureOut">
              <a:rPr lang="pl-PL" smtClean="0"/>
              <a:t>2014-02-24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D1A75EBB-E2FC-407C-8A3F-37D1F216BC65}" type="slidenum">
              <a:rPr lang="pl-PL" smtClean="0"/>
              <a:t>‹#›</a:t>
            </a:fld>
            <a:endParaRPr lang="pl-PL"/>
          </a:p>
        </p:txBody>
      </p:sp>
    </p:spTree>
    <p:extLst>
      <p:ext uri="{BB962C8B-B14F-4D97-AF65-F5344CB8AC3E}">
        <p14:creationId xmlns:p14="http://schemas.microsoft.com/office/powerpoint/2010/main" val="2429988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B84D5098-BD71-46E5-A0DD-346782AFAD8F}" type="datetimeFigureOut">
              <a:rPr lang="pl-PL" smtClean="0"/>
              <a:t>2014-02-24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D1A75EBB-E2FC-407C-8A3F-37D1F216BC65}" type="slidenum">
              <a:rPr lang="pl-PL" smtClean="0"/>
              <a:t>‹#›</a:t>
            </a:fld>
            <a:endParaRPr lang="pl-PL"/>
          </a:p>
        </p:txBody>
      </p:sp>
    </p:spTree>
    <p:extLst>
      <p:ext uri="{BB962C8B-B14F-4D97-AF65-F5344CB8AC3E}">
        <p14:creationId xmlns:p14="http://schemas.microsoft.com/office/powerpoint/2010/main" val="2479345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4D5098-BD71-46E5-A0DD-346782AFAD8F}" type="datetimeFigureOut">
              <a:rPr lang="pl-PL" smtClean="0"/>
              <a:t>2014-02-24</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A75EBB-E2FC-407C-8A3F-37D1F216BC65}" type="slidenum">
              <a:rPr lang="pl-PL" smtClean="0"/>
              <a:t>‹#›</a:t>
            </a:fld>
            <a:endParaRPr lang="pl-PL"/>
          </a:p>
        </p:txBody>
      </p:sp>
    </p:spTree>
    <p:extLst>
      <p:ext uri="{BB962C8B-B14F-4D97-AF65-F5344CB8AC3E}">
        <p14:creationId xmlns:p14="http://schemas.microsoft.com/office/powerpoint/2010/main" val="27820040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zDZFcDGpL4U" TargetMode="External"/><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hyperlink" Target="http://www.amara.org/en/videos/w9hDNpwpZu6H/info/rsa-animate-changing-education-paradigms-ken-robinson/"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endParaRPr lang="pl-PL" dirty="0"/>
          </a:p>
        </p:txBody>
      </p:sp>
      <p:sp>
        <p:nvSpPr>
          <p:cNvPr id="3" name="Podtytuł 2"/>
          <p:cNvSpPr>
            <a:spLocks noGrp="1"/>
          </p:cNvSpPr>
          <p:nvPr>
            <p:ph type="subTitle" idx="1"/>
          </p:nvPr>
        </p:nvSpPr>
        <p:spPr/>
        <p:txBody>
          <a:bodyPr/>
          <a:lstStyle/>
          <a:p>
            <a:endParaRPr lang="pl-PL"/>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65" y="-222422"/>
            <a:ext cx="12249665" cy="70804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91071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529" y="-297"/>
            <a:ext cx="12193057" cy="6858594"/>
          </a:xfrm>
          <a:prstGeom prst="rect">
            <a:avLst/>
          </a:prstGeom>
        </p:spPr>
      </p:pic>
      <p:sp>
        <p:nvSpPr>
          <p:cNvPr id="3" name="Titel 1"/>
          <p:cNvSpPr>
            <a:spLocks noGrp="1"/>
          </p:cNvSpPr>
          <p:nvPr/>
        </p:nvSpPr>
        <p:spPr bwMode="auto">
          <a:xfrm>
            <a:off x="-486032" y="1705231"/>
            <a:ext cx="7344031" cy="79907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3200" kern="1200">
                <a:solidFill>
                  <a:schemeClr val="tx1"/>
                </a:solidFill>
                <a:latin typeface="+mj-lt"/>
                <a:ea typeface="+mj-ea"/>
                <a:cs typeface="+mj-cs"/>
              </a:defRPr>
            </a:lvl1pPr>
            <a:lvl2pPr algn="l" defTabSz="457200" rtl="0" eaLnBrk="0" fontAlgn="base" hangingPunct="0">
              <a:spcBef>
                <a:spcPct val="0"/>
              </a:spcBef>
              <a:spcAft>
                <a:spcPct val="0"/>
              </a:spcAft>
              <a:defRPr sz="3200">
                <a:solidFill>
                  <a:schemeClr val="tx1"/>
                </a:solidFill>
                <a:latin typeface="Calibri" pitchFamily="34" charset="0"/>
              </a:defRPr>
            </a:lvl2pPr>
            <a:lvl3pPr algn="l" defTabSz="457200" rtl="0" eaLnBrk="0" fontAlgn="base" hangingPunct="0">
              <a:spcBef>
                <a:spcPct val="0"/>
              </a:spcBef>
              <a:spcAft>
                <a:spcPct val="0"/>
              </a:spcAft>
              <a:defRPr sz="3200">
                <a:solidFill>
                  <a:schemeClr val="tx1"/>
                </a:solidFill>
                <a:latin typeface="Calibri" pitchFamily="34" charset="0"/>
              </a:defRPr>
            </a:lvl3pPr>
            <a:lvl4pPr algn="l" defTabSz="457200" rtl="0" eaLnBrk="0" fontAlgn="base" hangingPunct="0">
              <a:spcBef>
                <a:spcPct val="0"/>
              </a:spcBef>
              <a:spcAft>
                <a:spcPct val="0"/>
              </a:spcAft>
              <a:defRPr sz="3200">
                <a:solidFill>
                  <a:schemeClr val="tx1"/>
                </a:solidFill>
                <a:latin typeface="Calibri" pitchFamily="34" charset="0"/>
              </a:defRPr>
            </a:lvl4pPr>
            <a:lvl5pPr algn="l" defTabSz="457200" rtl="0" eaLnBrk="0" fontAlgn="base" hangingPunct="0">
              <a:spcBef>
                <a:spcPct val="0"/>
              </a:spcBef>
              <a:spcAft>
                <a:spcPct val="0"/>
              </a:spcAft>
              <a:defRPr sz="3200">
                <a:solidFill>
                  <a:schemeClr val="tx1"/>
                </a:solidFill>
                <a:latin typeface="Calibri" pitchFamily="34" charset="0"/>
              </a:defRPr>
            </a:lvl5pPr>
            <a:lvl6pPr marL="457200" algn="l" defTabSz="457200" rtl="0" fontAlgn="base">
              <a:spcBef>
                <a:spcPct val="0"/>
              </a:spcBef>
              <a:spcAft>
                <a:spcPct val="0"/>
              </a:spcAft>
              <a:defRPr sz="3200">
                <a:solidFill>
                  <a:schemeClr val="tx1"/>
                </a:solidFill>
                <a:latin typeface="Calibri" pitchFamily="34" charset="0"/>
              </a:defRPr>
            </a:lvl6pPr>
            <a:lvl7pPr marL="914400" algn="l" defTabSz="457200" rtl="0" fontAlgn="base">
              <a:spcBef>
                <a:spcPct val="0"/>
              </a:spcBef>
              <a:spcAft>
                <a:spcPct val="0"/>
              </a:spcAft>
              <a:defRPr sz="3200">
                <a:solidFill>
                  <a:schemeClr val="tx1"/>
                </a:solidFill>
                <a:latin typeface="Calibri" pitchFamily="34" charset="0"/>
              </a:defRPr>
            </a:lvl7pPr>
            <a:lvl8pPr marL="1371600" algn="l" defTabSz="457200" rtl="0" fontAlgn="base">
              <a:spcBef>
                <a:spcPct val="0"/>
              </a:spcBef>
              <a:spcAft>
                <a:spcPct val="0"/>
              </a:spcAft>
              <a:defRPr sz="3200">
                <a:solidFill>
                  <a:schemeClr val="tx1"/>
                </a:solidFill>
                <a:latin typeface="Calibri" pitchFamily="34" charset="0"/>
              </a:defRPr>
            </a:lvl8pPr>
            <a:lvl9pPr marL="1828800" algn="l" defTabSz="457200" rtl="0" fontAlgn="base">
              <a:spcBef>
                <a:spcPct val="0"/>
              </a:spcBef>
              <a:spcAft>
                <a:spcPct val="0"/>
              </a:spcAft>
              <a:defRPr sz="3200">
                <a:solidFill>
                  <a:schemeClr val="tx1"/>
                </a:solidFill>
                <a:latin typeface="Calibri" pitchFamily="34" charset="0"/>
              </a:defRPr>
            </a:lvl9pPr>
          </a:lstStyle>
          <a:p>
            <a:pPr algn="ctr" eaLnBrk="1" hangingPunct="1"/>
            <a:r>
              <a:rPr lang="pl-PL" sz="2400" b="1" dirty="0" smtClean="0"/>
              <a:t>Ujęcie pozytywne a ujęcie negatywne</a:t>
            </a:r>
            <a:br>
              <a:rPr lang="pl-PL" sz="2400" b="1" dirty="0" smtClean="0"/>
            </a:br>
            <a:endParaRPr lang="en-US" sz="2400" b="1" dirty="0" smtClean="0"/>
          </a:p>
        </p:txBody>
      </p:sp>
      <p:sp>
        <p:nvSpPr>
          <p:cNvPr id="4" name="Tijdelijke aanduiding voor inhoud 2"/>
          <p:cNvSpPr>
            <a:spLocks noGrp="1"/>
          </p:cNvSpPr>
          <p:nvPr/>
        </p:nvSpPr>
        <p:spPr bwMode="auto">
          <a:xfrm>
            <a:off x="819665" y="2418318"/>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r>
              <a:rPr lang="pl-PL" dirty="0" smtClean="0"/>
              <a:t>Ta definicja wskazuje, że osoba z niepełnosprawnością intelektualną </a:t>
            </a:r>
            <a:r>
              <a:rPr lang="pl-PL" b="1" dirty="0" smtClean="0"/>
              <a:t>wykazuje braki w umiejętnościach: </a:t>
            </a:r>
            <a:endParaRPr lang="pl-PL" dirty="0" smtClean="0"/>
          </a:p>
          <a:p>
            <a:pPr eaLnBrk="1" hangingPunct="1">
              <a:buFont typeface="Arial" charset="0"/>
              <a:buNone/>
            </a:pPr>
            <a:r>
              <a:rPr lang="en-US" dirty="0" smtClean="0"/>
              <a:t>-	</a:t>
            </a:r>
            <a:r>
              <a:rPr lang="pl-PL" dirty="0" smtClean="0"/>
              <a:t>umysłowych</a:t>
            </a:r>
            <a:r>
              <a:rPr lang="en-US" dirty="0" smtClean="0"/>
              <a:t>: </a:t>
            </a:r>
            <a:r>
              <a:rPr lang="pl-PL" dirty="0" smtClean="0"/>
              <a:t>umiejętność czytania</a:t>
            </a:r>
            <a:r>
              <a:rPr lang="en-US" dirty="0" smtClean="0"/>
              <a:t>, </a:t>
            </a:r>
            <a:r>
              <a:rPr lang="pl-PL" dirty="0" smtClean="0"/>
              <a:t>pisania</a:t>
            </a:r>
            <a:r>
              <a:rPr lang="en-US" dirty="0" smtClean="0"/>
              <a:t>, </a:t>
            </a:r>
            <a:r>
              <a:rPr lang="pl-PL" dirty="0" smtClean="0"/>
              <a:t>posługiwania się pieniędzmi</a:t>
            </a:r>
            <a:r>
              <a:rPr lang="en-US" dirty="0" smtClean="0"/>
              <a:t>, </a:t>
            </a:r>
            <a:r>
              <a:rPr lang="pl-PL" dirty="0" smtClean="0"/>
              <a:t>dokonywania wyborów,</a:t>
            </a:r>
            <a:r>
              <a:rPr lang="en-US" dirty="0" smtClean="0"/>
              <a:t>…</a:t>
            </a:r>
          </a:p>
          <a:p>
            <a:pPr eaLnBrk="1" hangingPunct="1">
              <a:buFont typeface="Arial" charset="0"/>
              <a:buNone/>
            </a:pPr>
            <a:r>
              <a:rPr lang="en-US" dirty="0" smtClean="0"/>
              <a:t>-	</a:t>
            </a:r>
            <a:r>
              <a:rPr lang="pl-PL" dirty="0" smtClean="0"/>
              <a:t>społecznych</a:t>
            </a:r>
            <a:r>
              <a:rPr lang="en-US" dirty="0" smtClean="0"/>
              <a:t>: </a:t>
            </a:r>
            <a:r>
              <a:rPr lang="pl-PL" dirty="0" smtClean="0"/>
              <a:t>umiejętność tworzenia relacji</a:t>
            </a:r>
            <a:r>
              <a:rPr lang="en-US" dirty="0" smtClean="0"/>
              <a:t>, </a:t>
            </a:r>
            <a:r>
              <a:rPr lang="pl-PL" dirty="0" smtClean="0"/>
              <a:t>brania odpowiedzialności</a:t>
            </a:r>
            <a:r>
              <a:rPr lang="en-US" dirty="0" smtClean="0"/>
              <a:t>, </a:t>
            </a:r>
            <a:r>
              <a:rPr lang="pl-PL" dirty="0" smtClean="0"/>
              <a:t>przestrzegania zasad</a:t>
            </a:r>
            <a:r>
              <a:rPr lang="en-US" dirty="0" smtClean="0"/>
              <a:t>,…</a:t>
            </a:r>
          </a:p>
          <a:p>
            <a:pPr eaLnBrk="1" hangingPunct="1">
              <a:buFont typeface="Arial" charset="0"/>
              <a:buNone/>
            </a:pPr>
            <a:r>
              <a:rPr lang="en-US" dirty="0" smtClean="0"/>
              <a:t>-	</a:t>
            </a:r>
            <a:r>
              <a:rPr lang="pl-PL" dirty="0" smtClean="0"/>
              <a:t>praktycznych</a:t>
            </a:r>
            <a:r>
              <a:rPr lang="en-US" dirty="0" smtClean="0"/>
              <a:t>: </a:t>
            </a:r>
            <a:r>
              <a:rPr lang="pl-PL" dirty="0" smtClean="0"/>
              <a:t>radzenia sobie z codziennymi obowiązkami</a:t>
            </a:r>
            <a:r>
              <a:rPr lang="en-US" dirty="0" smtClean="0"/>
              <a:t>, </a:t>
            </a:r>
            <a:r>
              <a:rPr lang="pl-PL" dirty="0" smtClean="0"/>
              <a:t>jedzeniem</a:t>
            </a:r>
            <a:r>
              <a:rPr lang="en-US" dirty="0" smtClean="0"/>
              <a:t>, </a:t>
            </a:r>
            <a:r>
              <a:rPr lang="pl-PL" dirty="0" smtClean="0"/>
              <a:t>dbałością o higienę</a:t>
            </a:r>
            <a:r>
              <a:rPr lang="en-US" dirty="0" smtClean="0"/>
              <a:t>, </a:t>
            </a:r>
            <a:r>
              <a:rPr lang="pl-PL" dirty="0" smtClean="0"/>
              <a:t>mobilnością</a:t>
            </a:r>
            <a:r>
              <a:rPr lang="en-US" dirty="0" smtClean="0"/>
              <a:t>, </a:t>
            </a:r>
            <a:r>
              <a:rPr lang="pl-PL" dirty="0" smtClean="0"/>
              <a:t>korzystaniem </a:t>
            </a:r>
            <a:br>
              <a:rPr lang="pl-PL" dirty="0" smtClean="0"/>
            </a:br>
            <a:r>
              <a:rPr lang="pl-PL" dirty="0" smtClean="0"/>
              <a:t>z telefonu i transportu publicznego,</a:t>
            </a:r>
            <a:r>
              <a:rPr lang="en-US" dirty="0" smtClean="0"/>
              <a:t>…</a:t>
            </a:r>
          </a:p>
          <a:p>
            <a:pPr eaLnBrk="1" hangingPunct="1"/>
            <a:endParaRPr lang="en-US" dirty="0" smtClean="0"/>
          </a:p>
        </p:txBody>
      </p:sp>
    </p:spTree>
    <p:extLst>
      <p:ext uri="{BB962C8B-B14F-4D97-AF65-F5344CB8AC3E}">
        <p14:creationId xmlns:p14="http://schemas.microsoft.com/office/powerpoint/2010/main" val="585745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529" y="-297"/>
            <a:ext cx="12193057" cy="6858594"/>
          </a:xfrm>
          <a:prstGeom prst="rect">
            <a:avLst/>
          </a:prstGeom>
        </p:spPr>
      </p:pic>
      <p:sp>
        <p:nvSpPr>
          <p:cNvPr id="3" name="Titel 1"/>
          <p:cNvSpPr>
            <a:spLocks noGrp="1"/>
          </p:cNvSpPr>
          <p:nvPr/>
        </p:nvSpPr>
        <p:spPr bwMode="auto">
          <a:xfrm>
            <a:off x="770238" y="1465305"/>
            <a:ext cx="82296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3200" kern="1200">
                <a:solidFill>
                  <a:schemeClr val="tx1"/>
                </a:solidFill>
                <a:latin typeface="+mj-lt"/>
                <a:ea typeface="+mj-ea"/>
                <a:cs typeface="+mj-cs"/>
              </a:defRPr>
            </a:lvl1pPr>
            <a:lvl2pPr algn="l" defTabSz="457200" rtl="0" eaLnBrk="0" fontAlgn="base" hangingPunct="0">
              <a:spcBef>
                <a:spcPct val="0"/>
              </a:spcBef>
              <a:spcAft>
                <a:spcPct val="0"/>
              </a:spcAft>
              <a:defRPr sz="3200">
                <a:solidFill>
                  <a:schemeClr val="tx1"/>
                </a:solidFill>
                <a:latin typeface="Calibri" pitchFamily="34" charset="0"/>
              </a:defRPr>
            </a:lvl2pPr>
            <a:lvl3pPr algn="l" defTabSz="457200" rtl="0" eaLnBrk="0" fontAlgn="base" hangingPunct="0">
              <a:spcBef>
                <a:spcPct val="0"/>
              </a:spcBef>
              <a:spcAft>
                <a:spcPct val="0"/>
              </a:spcAft>
              <a:defRPr sz="3200">
                <a:solidFill>
                  <a:schemeClr val="tx1"/>
                </a:solidFill>
                <a:latin typeface="Calibri" pitchFamily="34" charset="0"/>
              </a:defRPr>
            </a:lvl3pPr>
            <a:lvl4pPr algn="l" defTabSz="457200" rtl="0" eaLnBrk="0" fontAlgn="base" hangingPunct="0">
              <a:spcBef>
                <a:spcPct val="0"/>
              </a:spcBef>
              <a:spcAft>
                <a:spcPct val="0"/>
              </a:spcAft>
              <a:defRPr sz="3200">
                <a:solidFill>
                  <a:schemeClr val="tx1"/>
                </a:solidFill>
                <a:latin typeface="Calibri" pitchFamily="34" charset="0"/>
              </a:defRPr>
            </a:lvl4pPr>
            <a:lvl5pPr algn="l" defTabSz="457200" rtl="0" eaLnBrk="0" fontAlgn="base" hangingPunct="0">
              <a:spcBef>
                <a:spcPct val="0"/>
              </a:spcBef>
              <a:spcAft>
                <a:spcPct val="0"/>
              </a:spcAft>
              <a:defRPr sz="3200">
                <a:solidFill>
                  <a:schemeClr val="tx1"/>
                </a:solidFill>
                <a:latin typeface="Calibri" pitchFamily="34" charset="0"/>
              </a:defRPr>
            </a:lvl5pPr>
            <a:lvl6pPr marL="457200" algn="l" defTabSz="457200" rtl="0" fontAlgn="base">
              <a:spcBef>
                <a:spcPct val="0"/>
              </a:spcBef>
              <a:spcAft>
                <a:spcPct val="0"/>
              </a:spcAft>
              <a:defRPr sz="3200">
                <a:solidFill>
                  <a:schemeClr val="tx1"/>
                </a:solidFill>
                <a:latin typeface="Calibri" pitchFamily="34" charset="0"/>
              </a:defRPr>
            </a:lvl6pPr>
            <a:lvl7pPr marL="914400" algn="l" defTabSz="457200" rtl="0" fontAlgn="base">
              <a:spcBef>
                <a:spcPct val="0"/>
              </a:spcBef>
              <a:spcAft>
                <a:spcPct val="0"/>
              </a:spcAft>
              <a:defRPr sz="3200">
                <a:solidFill>
                  <a:schemeClr val="tx1"/>
                </a:solidFill>
                <a:latin typeface="Calibri" pitchFamily="34" charset="0"/>
              </a:defRPr>
            </a:lvl7pPr>
            <a:lvl8pPr marL="1371600" algn="l" defTabSz="457200" rtl="0" fontAlgn="base">
              <a:spcBef>
                <a:spcPct val="0"/>
              </a:spcBef>
              <a:spcAft>
                <a:spcPct val="0"/>
              </a:spcAft>
              <a:defRPr sz="3200">
                <a:solidFill>
                  <a:schemeClr val="tx1"/>
                </a:solidFill>
                <a:latin typeface="Calibri" pitchFamily="34" charset="0"/>
              </a:defRPr>
            </a:lvl8pPr>
            <a:lvl9pPr marL="1828800" algn="l" defTabSz="457200" rtl="0" fontAlgn="base">
              <a:spcBef>
                <a:spcPct val="0"/>
              </a:spcBef>
              <a:spcAft>
                <a:spcPct val="0"/>
              </a:spcAft>
              <a:defRPr sz="3200">
                <a:solidFill>
                  <a:schemeClr val="tx1"/>
                </a:solidFill>
                <a:latin typeface="Calibri" pitchFamily="34" charset="0"/>
              </a:defRPr>
            </a:lvl9pPr>
          </a:lstStyle>
          <a:p>
            <a:pPr eaLnBrk="1" hangingPunct="1"/>
            <a:r>
              <a:rPr lang="pl-PL" sz="2800" b="1" dirty="0" smtClean="0"/>
              <a:t>Klasyfikacja</a:t>
            </a:r>
            <a:r>
              <a:rPr lang="en-US" sz="2800" b="1" dirty="0" smtClean="0"/>
              <a:t> (</a:t>
            </a:r>
            <a:r>
              <a:rPr lang="pl-PL" sz="2800" b="1" dirty="0" smtClean="0"/>
              <a:t>o ile jest stosowna</a:t>
            </a:r>
            <a:r>
              <a:rPr lang="en-US" sz="2800" b="1" dirty="0" smtClean="0"/>
              <a:t>)</a:t>
            </a:r>
            <a:r>
              <a:rPr lang="pl-PL" sz="2800" b="1" dirty="0" smtClean="0"/>
              <a:t/>
            </a:r>
            <a:br>
              <a:rPr lang="pl-PL" sz="2800" b="1" dirty="0" smtClean="0"/>
            </a:br>
            <a:endParaRPr lang="en-US" sz="2800" b="1" dirty="0" smtClean="0"/>
          </a:p>
        </p:txBody>
      </p:sp>
      <p:pic>
        <p:nvPicPr>
          <p:cNvPr id="4" name="Obraz 3"/>
          <p:cNvPicPr>
            <a:picLocks noChangeAspect="1"/>
          </p:cNvPicPr>
          <p:nvPr/>
        </p:nvPicPr>
        <p:blipFill>
          <a:blip r:embed="rId3"/>
          <a:stretch>
            <a:fillRect/>
          </a:stretch>
        </p:blipFill>
        <p:spPr>
          <a:xfrm>
            <a:off x="844379" y="1937950"/>
            <a:ext cx="7791363" cy="4468755"/>
          </a:xfrm>
          <a:prstGeom prst="rect">
            <a:avLst/>
          </a:prstGeom>
        </p:spPr>
      </p:pic>
    </p:spTree>
    <p:extLst>
      <p:ext uri="{BB962C8B-B14F-4D97-AF65-F5344CB8AC3E}">
        <p14:creationId xmlns:p14="http://schemas.microsoft.com/office/powerpoint/2010/main" val="18008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529" y="-297"/>
            <a:ext cx="12193057" cy="6858594"/>
          </a:xfrm>
          <a:prstGeom prst="rect">
            <a:avLst/>
          </a:prstGeom>
        </p:spPr>
      </p:pic>
      <p:sp>
        <p:nvSpPr>
          <p:cNvPr id="3" name="Titel 1"/>
          <p:cNvSpPr>
            <a:spLocks noGrp="1"/>
          </p:cNvSpPr>
          <p:nvPr/>
        </p:nvSpPr>
        <p:spPr bwMode="auto">
          <a:xfrm>
            <a:off x="786713" y="1440592"/>
            <a:ext cx="82296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3200" kern="1200">
                <a:solidFill>
                  <a:schemeClr val="tx1"/>
                </a:solidFill>
                <a:latin typeface="+mj-lt"/>
                <a:ea typeface="+mj-ea"/>
                <a:cs typeface="+mj-cs"/>
              </a:defRPr>
            </a:lvl1pPr>
            <a:lvl2pPr algn="l" defTabSz="457200" rtl="0" eaLnBrk="0" fontAlgn="base" hangingPunct="0">
              <a:spcBef>
                <a:spcPct val="0"/>
              </a:spcBef>
              <a:spcAft>
                <a:spcPct val="0"/>
              </a:spcAft>
              <a:defRPr sz="3200">
                <a:solidFill>
                  <a:schemeClr val="tx1"/>
                </a:solidFill>
                <a:latin typeface="Calibri" pitchFamily="34" charset="0"/>
              </a:defRPr>
            </a:lvl2pPr>
            <a:lvl3pPr algn="l" defTabSz="457200" rtl="0" eaLnBrk="0" fontAlgn="base" hangingPunct="0">
              <a:spcBef>
                <a:spcPct val="0"/>
              </a:spcBef>
              <a:spcAft>
                <a:spcPct val="0"/>
              </a:spcAft>
              <a:defRPr sz="3200">
                <a:solidFill>
                  <a:schemeClr val="tx1"/>
                </a:solidFill>
                <a:latin typeface="Calibri" pitchFamily="34" charset="0"/>
              </a:defRPr>
            </a:lvl3pPr>
            <a:lvl4pPr algn="l" defTabSz="457200" rtl="0" eaLnBrk="0" fontAlgn="base" hangingPunct="0">
              <a:spcBef>
                <a:spcPct val="0"/>
              </a:spcBef>
              <a:spcAft>
                <a:spcPct val="0"/>
              </a:spcAft>
              <a:defRPr sz="3200">
                <a:solidFill>
                  <a:schemeClr val="tx1"/>
                </a:solidFill>
                <a:latin typeface="Calibri" pitchFamily="34" charset="0"/>
              </a:defRPr>
            </a:lvl4pPr>
            <a:lvl5pPr algn="l" defTabSz="457200" rtl="0" eaLnBrk="0" fontAlgn="base" hangingPunct="0">
              <a:spcBef>
                <a:spcPct val="0"/>
              </a:spcBef>
              <a:spcAft>
                <a:spcPct val="0"/>
              </a:spcAft>
              <a:defRPr sz="3200">
                <a:solidFill>
                  <a:schemeClr val="tx1"/>
                </a:solidFill>
                <a:latin typeface="Calibri" pitchFamily="34" charset="0"/>
              </a:defRPr>
            </a:lvl5pPr>
            <a:lvl6pPr marL="457200" algn="l" defTabSz="457200" rtl="0" fontAlgn="base">
              <a:spcBef>
                <a:spcPct val="0"/>
              </a:spcBef>
              <a:spcAft>
                <a:spcPct val="0"/>
              </a:spcAft>
              <a:defRPr sz="3200">
                <a:solidFill>
                  <a:schemeClr val="tx1"/>
                </a:solidFill>
                <a:latin typeface="Calibri" pitchFamily="34" charset="0"/>
              </a:defRPr>
            </a:lvl6pPr>
            <a:lvl7pPr marL="914400" algn="l" defTabSz="457200" rtl="0" fontAlgn="base">
              <a:spcBef>
                <a:spcPct val="0"/>
              </a:spcBef>
              <a:spcAft>
                <a:spcPct val="0"/>
              </a:spcAft>
              <a:defRPr sz="3200">
                <a:solidFill>
                  <a:schemeClr val="tx1"/>
                </a:solidFill>
                <a:latin typeface="Calibri" pitchFamily="34" charset="0"/>
              </a:defRPr>
            </a:lvl7pPr>
            <a:lvl8pPr marL="1371600" algn="l" defTabSz="457200" rtl="0" fontAlgn="base">
              <a:spcBef>
                <a:spcPct val="0"/>
              </a:spcBef>
              <a:spcAft>
                <a:spcPct val="0"/>
              </a:spcAft>
              <a:defRPr sz="3200">
                <a:solidFill>
                  <a:schemeClr val="tx1"/>
                </a:solidFill>
                <a:latin typeface="Calibri" pitchFamily="34" charset="0"/>
              </a:defRPr>
            </a:lvl8pPr>
            <a:lvl9pPr marL="1828800" algn="l" defTabSz="457200" rtl="0" fontAlgn="base">
              <a:spcBef>
                <a:spcPct val="0"/>
              </a:spcBef>
              <a:spcAft>
                <a:spcPct val="0"/>
              </a:spcAft>
              <a:defRPr sz="3200">
                <a:solidFill>
                  <a:schemeClr val="tx1"/>
                </a:solidFill>
                <a:latin typeface="Calibri" pitchFamily="34" charset="0"/>
              </a:defRPr>
            </a:lvl9pPr>
          </a:lstStyle>
          <a:p>
            <a:pPr eaLnBrk="1" hangingPunct="1"/>
            <a:r>
              <a:rPr lang="pl-PL" sz="2800" b="1" dirty="0" smtClean="0"/>
              <a:t>Upośledzenie umysłowe w stopniu lekkim </a:t>
            </a:r>
            <a:endParaRPr lang="en-US" sz="2800" b="1" dirty="0" smtClean="0"/>
          </a:p>
        </p:txBody>
      </p:sp>
      <p:sp>
        <p:nvSpPr>
          <p:cNvPr id="4" name="Tijdelijke aanduiding voor inhoud 2"/>
          <p:cNvSpPr>
            <a:spLocks noGrp="1"/>
          </p:cNvSpPr>
          <p:nvPr/>
        </p:nvSpPr>
        <p:spPr bwMode="auto">
          <a:xfrm>
            <a:off x="889686" y="1960605"/>
            <a:ext cx="9321114" cy="37313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buFont typeface="Arial" charset="0"/>
              <a:buNone/>
            </a:pPr>
            <a:r>
              <a:rPr lang="pl-PL" dirty="0" smtClean="0">
                <a:latin typeface="Times New Roman" pitchFamily="18" charset="0"/>
              </a:rPr>
              <a:t>Rozwój umysłowy</a:t>
            </a:r>
            <a:endParaRPr lang="en-US" dirty="0" smtClean="0">
              <a:latin typeface="Times New Roman" pitchFamily="18" charset="0"/>
            </a:endParaRPr>
          </a:p>
          <a:p>
            <a:pPr marL="0" indent="0" eaLnBrk="1" hangingPunct="1"/>
            <a:r>
              <a:rPr lang="pl-PL" dirty="0" smtClean="0">
                <a:latin typeface="Times New Roman" pitchFamily="18" charset="0"/>
              </a:rPr>
              <a:t> </a:t>
            </a:r>
            <a:r>
              <a:rPr lang="en-US" dirty="0" smtClean="0">
                <a:latin typeface="Times New Roman" pitchFamily="18" charset="0"/>
              </a:rPr>
              <a:t>A</a:t>
            </a:r>
            <a:r>
              <a:rPr lang="en-US" dirty="0" smtClean="0">
                <a:latin typeface="Times New Roman" pitchFamily="18" charset="0"/>
              </a:rPr>
              <a:t>. </a:t>
            </a:r>
            <a:r>
              <a:rPr lang="pl-PL" dirty="0" smtClean="0">
                <a:latin typeface="Times New Roman" pitchFamily="18" charset="0"/>
              </a:rPr>
              <a:t>Poprawne </a:t>
            </a:r>
            <a:r>
              <a:rPr lang="pl-PL" dirty="0" smtClean="0">
                <a:latin typeface="Times New Roman" pitchFamily="18" charset="0"/>
              </a:rPr>
              <a:t>przetwarzanie informacji</a:t>
            </a:r>
            <a:endParaRPr lang="en-US" dirty="0" smtClean="0">
              <a:latin typeface="Times New Roman" pitchFamily="18" charset="0"/>
            </a:endParaRPr>
          </a:p>
          <a:p>
            <a:pPr marL="0" indent="0" eaLnBrk="1" hangingPunct="1"/>
            <a:r>
              <a:rPr lang="pl-PL" dirty="0" smtClean="0">
                <a:latin typeface="Times New Roman" pitchFamily="18" charset="0"/>
              </a:rPr>
              <a:t> </a:t>
            </a:r>
            <a:r>
              <a:rPr lang="en-US" dirty="0" smtClean="0">
                <a:latin typeface="Times New Roman" pitchFamily="18" charset="0"/>
              </a:rPr>
              <a:t>B</a:t>
            </a:r>
            <a:r>
              <a:rPr lang="en-US" dirty="0" smtClean="0">
                <a:latin typeface="Times New Roman" pitchFamily="18" charset="0"/>
              </a:rPr>
              <a:t>. </a:t>
            </a:r>
            <a:r>
              <a:rPr lang="pl-PL" dirty="0" smtClean="0">
                <a:latin typeface="Times New Roman" pitchFamily="18" charset="0"/>
              </a:rPr>
              <a:t>Rozumienie pojęć abstrakcyjnych i </a:t>
            </a:r>
            <a:r>
              <a:rPr lang="pl-PL" u="sng" dirty="0" smtClean="0">
                <a:latin typeface="Times New Roman" pitchFamily="18" charset="0"/>
              </a:rPr>
              <a:t>rzeczywistych</a:t>
            </a:r>
            <a:r>
              <a:rPr lang="pl-PL" dirty="0" smtClean="0">
                <a:latin typeface="Times New Roman" pitchFamily="18" charset="0"/>
              </a:rPr>
              <a:t> wydarzeń </a:t>
            </a:r>
            <a:br>
              <a:rPr lang="pl-PL" dirty="0" smtClean="0">
                <a:latin typeface="Times New Roman" pitchFamily="18" charset="0"/>
              </a:rPr>
            </a:br>
            <a:r>
              <a:rPr lang="pl-PL" dirty="0" smtClean="0">
                <a:latin typeface="Times New Roman" pitchFamily="18" charset="0"/>
              </a:rPr>
              <a:t>i związków</a:t>
            </a:r>
            <a:endParaRPr lang="en-US" dirty="0" smtClean="0">
              <a:latin typeface="Times New Roman" pitchFamily="18" charset="0"/>
            </a:endParaRPr>
          </a:p>
          <a:p>
            <a:pPr marL="0" indent="0" eaLnBrk="1" hangingPunct="1">
              <a:buFont typeface="Arial" charset="0"/>
              <a:buNone/>
            </a:pPr>
            <a:endParaRPr lang="en-US" dirty="0" smtClean="0">
              <a:latin typeface="Times New Roman" pitchFamily="18" charset="0"/>
            </a:endParaRPr>
          </a:p>
          <a:p>
            <a:pPr marL="0" indent="0" eaLnBrk="1" hangingPunct="1">
              <a:buFont typeface="Arial" charset="0"/>
              <a:buNone/>
            </a:pPr>
            <a:r>
              <a:rPr lang="pl-PL" dirty="0" smtClean="0">
                <a:latin typeface="Times New Roman" pitchFamily="18" charset="0"/>
              </a:rPr>
              <a:t>Rozwój języka/mowy</a:t>
            </a:r>
            <a:endParaRPr lang="en-US" dirty="0" smtClean="0">
              <a:latin typeface="Times New Roman" pitchFamily="18" charset="0"/>
            </a:endParaRPr>
          </a:p>
          <a:p>
            <a:pPr marL="0" indent="0" eaLnBrk="1" hangingPunct="1">
              <a:buFont typeface="Arial" charset="0"/>
              <a:buNone/>
            </a:pPr>
            <a:endParaRPr lang="en-US" dirty="0" smtClean="0">
              <a:latin typeface="Times New Roman" pitchFamily="18" charset="0"/>
            </a:endParaRPr>
          </a:p>
          <a:p>
            <a:pPr marL="0" indent="0" eaLnBrk="1" hangingPunct="1">
              <a:buFont typeface="Arial" charset="0"/>
              <a:buNone/>
            </a:pPr>
            <a:r>
              <a:rPr lang="pl-PL" dirty="0" smtClean="0">
                <a:latin typeface="Times New Roman" pitchFamily="18" charset="0"/>
              </a:rPr>
              <a:t>Rozwój motoryczny</a:t>
            </a:r>
            <a:endParaRPr lang="en-US" dirty="0" smtClean="0">
              <a:latin typeface="Times New Roman" pitchFamily="18" charset="0"/>
            </a:endParaRPr>
          </a:p>
          <a:p>
            <a:pPr marL="0" indent="0" eaLnBrk="1" hangingPunct="1">
              <a:buFont typeface="Arial" charset="0"/>
              <a:buNone/>
            </a:pPr>
            <a:endParaRPr lang="en-US" dirty="0" smtClean="0">
              <a:latin typeface="Times New Roman" pitchFamily="18" charset="0"/>
            </a:endParaRPr>
          </a:p>
          <a:p>
            <a:pPr marL="0" indent="0" eaLnBrk="1" hangingPunct="1">
              <a:buFont typeface="Arial" charset="0"/>
              <a:buNone/>
            </a:pPr>
            <a:r>
              <a:rPr lang="pl-PL" dirty="0" smtClean="0">
                <a:latin typeface="Times New Roman" pitchFamily="18" charset="0"/>
              </a:rPr>
              <a:t>Rozwój społeczny i emocjonalny</a:t>
            </a:r>
            <a:endParaRPr lang="en-US" dirty="0" smtClean="0">
              <a:latin typeface="Times New Roman" pitchFamily="18" charset="0"/>
            </a:endParaRPr>
          </a:p>
        </p:txBody>
      </p:sp>
    </p:spTree>
    <p:extLst>
      <p:ext uri="{BB962C8B-B14F-4D97-AF65-F5344CB8AC3E}">
        <p14:creationId xmlns:p14="http://schemas.microsoft.com/office/powerpoint/2010/main" val="2961305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529" y="-297"/>
            <a:ext cx="12193057" cy="6858594"/>
          </a:xfrm>
          <a:prstGeom prst="rect">
            <a:avLst/>
          </a:prstGeom>
        </p:spPr>
      </p:pic>
      <p:sp>
        <p:nvSpPr>
          <p:cNvPr id="3" name="Titel 1"/>
          <p:cNvSpPr>
            <a:spLocks noGrp="1"/>
          </p:cNvSpPr>
          <p:nvPr/>
        </p:nvSpPr>
        <p:spPr bwMode="auto">
          <a:xfrm>
            <a:off x="778476" y="1490019"/>
            <a:ext cx="82296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3200" kern="1200">
                <a:solidFill>
                  <a:schemeClr val="tx1"/>
                </a:solidFill>
                <a:latin typeface="+mj-lt"/>
                <a:ea typeface="+mj-ea"/>
                <a:cs typeface="+mj-cs"/>
              </a:defRPr>
            </a:lvl1pPr>
            <a:lvl2pPr algn="l" defTabSz="457200" rtl="0" eaLnBrk="0" fontAlgn="base" hangingPunct="0">
              <a:spcBef>
                <a:spcPct val="0"/>
              </a:spcBef>
              <a:spcAft>
                <a:spcPct val="0"/>
              </a:spcAft>
              <a:defRPr sz="3200">
                <a:solidFill>
                  <a:schemeClr val="tx1"/>
                </a:solidFill>
                <a:latin typeface="Calibri" pitchFamily="34" charset="0"/>
              </a:defRPr>
            </a:lvl2pPr>
            <a:lvl3pPr algn="l" defTabSz="457200" rtl="0" eaLnBrk="0" fontAlgn="base" hangingPunct="0">
              <a:spcBef>
                <a:spcPct val="0"/>
              </a:spcBef>
              <a:spcAft>
                <a:spcPct val="0"/>
              </a:spcAft>
              <a:defRPr sz="3200">
                <a:solidFill>
                  <a:schemeClr val="tx1"/>
                </a:solidFill>
                <a:latin typeface="Calibri" pitchFamily="34" charset="0"/>
              </a:defRPr>
            </a:lvl3pPr>
            <a:lvl4pPr algn="l" defTabSz="457200" rtl="0" eaLnBrk="0" fontAlgn="base" hangingPunct="0">
              <a:spcBef>
                <a:spcPct val="0"/>
              </a:spcBef>
              <a:spcAft>
                <a:spcPct val="0"/>
              </a:spcAft>
              <a:defRPr sz="3200">
                <a:solidFill>
                  <a:schemeClr val="tx1"/>
                </a:solidFill>
                <a:latin typeface="Calibri" pitchFamily="34" charset="0"/>
              </a:defRPr>
            </a:lvl4pPr>
            <a:lvl5pPr algn="l" defTabSz="457200" rtl="0" eaLnBrk="0" fontAlgn="base" hangingPunct="0">
              <a:spcBef>
                <a:spcPct val="0"/>
              </a:spcBef>
              <a:spcAft>
                <a:spcPct val="0"/>
              </a:spcAft>
              <a:defRPr sz="3200">
                <a:solidFill>
                  <a:schemeClr val="tx1"/>
                </a:solidFill>
                <a:latin typeface="Calibri" pitchFamily="34" charset="0"/>
              </a:defRPr>
            </a:lvl5pPr>
            <a:lvl6pPr marL="457200" algn="l" defTabSz="457200" rtl="0" fontAlgn="base">
              <a:spcBef>
                <a:spcPct val="0"/>
              </a:spcBef>
              <a:spcAft>
                <a:spcPct val="0"/>
              </a:spcAft>
              <a:defRPr sz="3200">
                <a:solidFill>
                  <a:schemeClr val="tx1"/>
                </a:solidFill>
                <a:latin typeface="Calibri" pitchFamily="34" charset="0"/>
              </a:defRPr>
            </a:lvl6pPr>
            <a:lvl7pPr marL="914400" algn="l" defTabSz="457200" rtl="0" fontAlgn="base">
              <a:spcBef>
                <a:spcPct val="0"/>
              </a:spcBef>
              <a:spcAft>
                <a:spcPct val="0"/>
              </a:spcAft>
              <a:defRPr sz="3200">
                <a:solidFill>
                  <a:schemeClr val="tx1"/>
                </a:solidFill>
                <a:latin typeface="Calibri" pitchFamily="34" charset="0"/>
              </a:defRPr>
            </a:lvl7pPr>
            <a:lvl8pPr marL="1371600" algn="l" defTabSz="457200" rtl="0" fontAlgn="base">
              <a:spcBef>
                <a:spcPct val="0"/>
              </a:spcBef>
              <a:spcAft>
                <a:spcPct val="0"/>
              </a:spcAft>
              <a:defRPr sz="3200">
                <a:solidFill>
                  <a:schemeClr val="tx1"/>
                </a:solidFill>
                <a:latin typeface="Calibri" pitchFamily="34" charset="0"/>
              </a:defRPr>
            </a:lvl8pPr>
            <a:lvl9pPr marL="1828800" algn="l" defTabSz="457200" rtl="0" fontAlgn="base">
              <a:spcBef>
                <a:spcPct val="0"/>
              </a:spcBef>
              <a:spcAft>
                <a:spcPct val="0"/>
              </a:spcAft>
              <a:defRPr sz="3200">
                <a:solidFill>
                  <a:schemeClr val="tx1"/>
                </a:solidFill>
                <a:latin typeface="Calibri" pitchFamily="34" charset="0"/>
              </a:defRPr>
            </a:lvl9pPr>
          </a:lstStyle>
          <a:p>
            <a:pPr eaLnBrk="1" hangingPunct="1"/>
            <a:r>
              <a:rPr lang="pl-PL" sz="2800" b="1" dirty="0" smtClean="0"/>
              <a:t>Ćwiczenie</a:t>
            </a:r>
            <a:endParaRPr lang="en-US" sz="2800" b="1" dirty="0" smtClean="0"/>
          </a:p>
        </p:txBody>
      </p:sp>
      <p:sp>
        <p:nvSpPr>
          <p:cNvPr id="4" name="Tijdelijke aanduiding voor inhoud 2"/>
          <p:cNvSpPr>
            <a:spLocks noGrp="1"/>
          </p:cNvSpPr>
          <p:nvPr/>
        </p:nvSpPr>
        <p:spPr bwMode="auto">
          <a:xfrm>
            <a:off x="778475" y="2121608"/>
            <a:ext cx="11034583"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eaLnBrk="1" hangingPunct="1">
              <a:lnSpc>
                <a:spcPct val="80000"/>
              </a:lnSpc>
              <a:buFont typeface="Arial" charset="0"/>
              <a:buNone/>
            </a:pPr>
            <a:r>
              <a:rPr lang="pl-PL" sz="2200" b="1" dirty="0" smtClean="0"/>
              <a:t>Przetłumacz niniejszy tekst przeznaczony dla jedenastolatków bez dysfunkcji na język przeznaczony dla dzieci w tym samym wieku, ale rozwiniętych na poziomie siedmiolatków. </a:t>
            </a:r>
          </a:p>
          <a:p>
            <a:pPr marL="0" indent="0" algn="just" eaLnBrk="1" hangingPunct="1">
              <a:lnSpc>
                <a:spcPct val="80000"/>
              </a:lnSpc>
              <a:buFont typeface="Arial" charset="0"/>
              <a:buNone/>
            </a:pPr>
            <a:endParaRPr lang="pl-PL" sz="2200" b="1" dirty="0" smtClean="0"/>
          </a:p>
          <a:p>
            <a:pPr marL="0" indent="0" algn="just" eaLnBrk="1" hangingPunct="1">
              <a:lnSpc>
                <a:spcPct val="80000"/>
              </a:lnSpc>
              <a:buFont typeface="Arial" charset="0"/>
              <a:buNone/>
            </a:pPr>
            <a:r>
              <a:rPr lang="pl-PL" sz="2200" dirty="0" smtClean="0"/>
              <a:t>Paleontologia jest nauką o historii życia. Naukowcy zajmujący się paleontologią to paleontolodzy. Paleontolodzy badają skamieniałości, by dowiedzieć się o ich właściwościach </a:t>
            </a:r>
            <a:r>
              <a:rPr lang="pl-PL" sz="2200" dirty="0" smtClean="0"/>
              <a:t/>
            </a:r>
            <a:br>
              <a:rPr lang="pl-PL" sz="2200" dirty="0" smtClean="0"/>
            </a:br>
            <a:r>
              <a:rPr lang="pl-PL" sz="2200" dirty="0" smtClean="0"/>
              <a:t>i </a:t>
            </a:r>
            <a:r>
              <a:rPr lang="pl-PL" sz="2200" dirty="0" smtClean="0"/>
              <a:t>pochodzeniu, o tym, z jakiego pochodzą środowiska, a także tego, co skamieniałość mówi nam </a:t>
            </a:r>
            <a:br>
              <a:rPr lang="pl-PL" sz="2200" dirty="0" smtClean="0"/>
            </a:br>
            <a:r>
              <a:rPr lang="pl-PL" sz="2200" dirty="0" smtClean="0"/>
              <a:t>o historii Ziemi. Ponieważ paleontolodzy są zainteresowani wszelkimi przejawami życia na Ziemi, badają oni wszelkiego rodzaju skamieniałości, nie tylko kości dinozaurów. Jest wielu różnego rodzajów paleontologów. Niektórzy badają skamieniałe rośliny, inny skamieniałe ryby, ssaki czy dinozaury. Wybierz jakąkolwiek skamielinę, a na pewno znajdzie się paleontolog, który bada skamieniałości właśnie tego rodzaju.</a:t>
            </a:r>
          </a:p>
          <a:p>
            <a:pPr marL="0" indent="0" algn="just" eaLnBrk="1" hangingPunct="1">
              <a:lnSpc>
                <a:spcPct val="80000"/>
              </a:lnSpc>
              <a:buFont typeface="Arial" charset="0"/>
              <a:buNone/>
            </a:pPr>
            <a:endParaRPr lang="pl-PL" sz="2200" dirty="0" smtClean="0"/>
          </a:p>
          <a:p>
            <a:pPr marL="0" indent="0" algn="just" eaLnBrk="1" hangingPunct="1">
              <a:lnSpc>
                <a:spcPct val="80000"/>
              </a:lnSpc>
            </a:pPr>
            <a:endParaRPr lang="en-US" sz="2200" dirty="0" smtClean="0"/>
          </a:p>
        </p:txBody>
      </p:sp>
    </p:spTree>
    <p:extLst>
      <p:ext uri="{BB962C8B-B14F-4D97-AF65-F5344CB8AC3E}">
        <p14:creationId xmlns:p14="http://schemas.microsoft.com/office/powerpoint/2010/main" val="464248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0" y="-594"/>
            <a:ext cx="12193057" cy="6858594"/>
          </a:xfrm>
          <a:prstGeom prst="rect">
            <a:avLst/>
          </a:prstGeom>
        </p:spPr>
      </p:pic>
      <p:sp>
        <p:nvSpPr>
          <p:cNvPr id="3" name="Titel 1"/>
          <p:cNvSpPr>
            <a:spLocks noGrp="1"/>
          </p:cNvSpPr>
          <p:nvPr/>
        </p:nvSpPr>
        <p:spPr bwMode="auto">
          <a:xfrm>
            <a:off x="778476" y="1533138"/>
            <a:ext cx="9914238" cy="14192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3200" kern="1200">
                <a:solidFill>
                  <a:schemeClr val="tx1"/>
                </a:solidFill>
                <a:latin typeface="+mj-lt"/>
                <a:ea typeface="+mj-ea"/>
                <a:cs typeface="+mj-cs"/>
              </a:defRPr>
            </a:lvl1pPr>
            <a:lvl2pPr algn="l" defTabSz="457200" rtl="0" eaLnBrk="0" fontAlgn="base" hangingPunct="0">
              <a:spcBef>
                <a:spcPct val="0"/>
              </a:spcBef>
              <a:spcAft>
                <a:spcPct val="0"/>
              </a:spcAft>
              <a:defRPr sz="3200">
                <a:solidFill>
                  <a:schemeClr val="tx1"/>
                </a:solidFill>
                <a:latin typeface="Calibri" pitchFamily="34" charset="0"/>
              </a:defRPr>
            </a:lvl2pPr>
            <a:lvl3pPr algn="l" defTabSz="457200" rtl="0" eaLnBrk="0" fontAlgn="base" hangingPunct="0">
              <a:spcBef>
                <a:spcPct val="0"/>
              </a:spcBef>
              <a:spcAft>
                <a:spcPct val="0"/>
              </a:spcAft>
              <a:defRPr sz="3200">
                <a:solidFill>
                  <a:schemeClr val="tx1"/>
                </a:solidFill>
                <a:latin typeface="Calibri" pitchFamily="34" charset="0"/>
              </a:defRPr>
            </a:lvl3pPr>
            <a:lvl4pPr algn="l" defTabSz="457200" rtl="0" eaLnBrk="0" fontAlgn="base" hangingPunct="0">
              <a:spcBef>
                <a:spcPct val="0"/>
              </a:spcBef>
              <a:spcAft>
                <a:spcPct val="0"/>
              </a:spcAft>
              <a:defRPr sz="3200">
                <a:solidFill>
                  <a:schemeClr val="tx1"/>
                </a:solidFill>
                <a:latin typeface="Calibri" pitchFamily="34" charset="0"/>
              </a:defRPr>
            </a:lvl4pPr>
            <a:lvl5pPr algn="l" defTabSz="457200" rtl="0" eaLnBrk="0" fontAlgn="base" hangingPunct="0">
              <a:spcBef>
                <a:spcPct val="0"/>
              </a:spcBef>
              <a:spcAft>
                <a:spcPct val="0"/>
              </a:spcAft>
              <a:defRPr sz="3200">
                <a:solidFill>
                  <a:schemeClr val="tx1"/>
                </a:solidFill>
                <a:latin typeface="Calibri" pitchFamily="34" charset="0"/>
              </a:defRPr>
            </a:lvl5pPr>
            <a:lvl6pPr marL="457200" algn="l" defTabSz="457200" rtl="0" fontAlgn="base">
              <a:spcBef>
                <a:spcPct val="0"/>
              </a:spcBef>
              <a:spcAft>
                <a:spcPct val="0"/>
              </a:spcAft>
              <a:defRPr sz="3200">
                <a:solidFill>
                  <a:schemeClr val="tx1"/>
                </a:solidFill>
                <a:latin typeface="Calibri" pitchFamily="34" charset="0"/>
              </a:defRPr>
            </a:lvl6pPr>
            <a:lvl7pPr marL="914400" algn="l" defTabSz="457200" rtl="0" fontAlgn="base">
              <a:spcBef>
                <a:spcPct val="0"/>
              </a:spcBef>
              <a:spcAft>
                <a:spcPct val="0"/>
              </a:spcAft>
              <a:defRPr sz="3200">
                <a:solidFill>
                  <a:schemeClr val="tx1"/>
                </a:solidFill>
                <a:latin typeface="Calibri" pitchFamily="34" charset="0"/>
              </a:defRPr>
            </a:lvl7pPr>
            <a:lvl8pPr marL="1371600" algn="l" defTabSz="457200" rtl="0" fontAlgn="base">
              <a:spcBef>
                <a:spcPct val="0"/>
              </a:spcBef>
              <a:spcAft>
                <a:spcPct val="0"/>
              </a:spcAft>
              <a:defRPr sz="3200">
                <a:solidFill>
                  <a:schemeClr val="tx1"/>
                </a:solidFill>
                <a:latin typeface="Calibri" pitchFamily="34" charset="0"/>
              </a:defRPr>
            </a:lvl8pPr>
            <a:lvl9pPr marL="1828800" algn="l" defTabSz="457200" rtl="0" fontAlgn="base">
              <a:spcBef>
                <a:spcPct val="0"/>
              </a:spcBef>
              <a:spcAft>
                <a:spcPct val="0"/>
              </a:spcAft>
              <a:defRPr sz="3200">
                <a:solidFill>
                  <a:schemeClr val="tx1"/>
                </a:solidFill>
                <a:latin typeface="Calibri" pitchFamily="34" charset="0"/>
              </a:defRPr>
            </a:lvl9pPr>
          </a:lstStyle>
          <a:p>
            <a:pPr eaLnBrk="1" hangingPunct="1"/>
            <a:r>
              <a:rPr lang="pl-PL" sz="2800" b="1" dirty="0" smtClean="0"/>
              <a:t>Konsekwencje w dydaktyce i metodologii dzieci </a:t>
            </a:r>
            <a:br>
              <a:rPr lang="pl-PL" sz="2800" b="1" dirty="0" smtClean="0"/>
            </a:br>
            <a:r>
              <a:rPr lang="pl-PL" sz="2800" b="1" dirty="0" smtClean="0"/>
              <a:t>i młodzieży z upośledzeniem umysłowym w stopniu lekkim.</a:t>
            </a:r>
            <a:br>
              <a:rPr lang="pl-PL" sz="2800" b="1" dirty="0" smtClean="0"/>
            </a:br>
            <a:r>
              <a:rPr lang="en-US" sz="2800" dirty="0" smtClean="0"/>
              <a:t/>
            </a:r>
            <a:br>
              <a:rPr lang="en-US" sz="2800" dirty="0" smtClean="0"/>
            </a:br>
            <a:endParaRPr lang="en-US" sz="2800" dirty="0" smtClean="0"/>
          </a:p>
        </p:txBody>
      </p:sp>
      <p:sp>
        <p:nvSpPr>
          <p:cNvPr id="4" name="Tijdelijke aanduiding voor inhoud 2"/>
          <p:cNvSpPr>
            <a:spLocks noGrp="1"/>
          </p:cNvSpPr>
          <p:nvPr/>
        </p:nvSpPr>
        <p:spPr bwMode="auto">
          <a:xfrm>
            <a:off x="778476" y="2695575"/>
            <a:ext cx="8229600" cy="41624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r>
              <a:rPr lang="pl-PL" dirty="0" smtClean="0"/>
              <a:t>Zadania typu „krok po kroku”</a:t>
            </a:r>
            <a:endParaRPr lang="en-US" dirty="0" smtClean="0"/>
          </a:p>
          <a:p>
            <a:pPr eaLnBrk="1" hangingPunct="1"/>
            <a:r>
              <a:rPr lang="pl-PL" dirty="0" smtClean="0"/>
              <a:t>Proste, pojedyncze instrukcje</a:t>
            </a:r>
            <a:endParaRPr lang="en-US" dirty="0" smtClean="0"/>
          </a:p>
          <a:p>
            <a:pPr eaLnBrk="1" hangingPunct="1"/>
            <a:r>
              <a:rPr lang="pl-PL" dirty="0" smtClean="0"/>
              <a:t>Powtórzenie dla utrwalenia</a:t>
            </a:r>
            <a:endParaRPr lang="en-US" dirty="0" smtClean="0"/>
          </a:p>
          <a:p>
            <a:pPr eaLnBrk="1" hangingPunct="1"/>
            <a:r>
              <a:rPr lang="en-US" dirty="0" smtClean="0"/>
              <a:t>5 </a:t>
            </a:r>
            <a:r>
              <a:rPr lang="pl-PL" dirty="0" smtClean="0"/>
              <a:t>faz podawania nowej informacji</a:t>
            </a:r>
            <a:endParaRPr lang="en-US" dirty="0" smtClean="0"/>
          </a:p>
          <a:p>
            <a:pPr eaLnBrk="1" hangingPunct="1"/>
            <a:r>
              <a:rPr lang="pl-PL" dirty="0" smtClean="0"/>
              <a:t>Wyjaśnianie nowych słów</a:t>
            </a:r>
            <a:endParaRPr lang="en-US" dirty="0" smtClean="0"/>
          </a:p>
          <a:p>
            <a:pPr eaLnBrk="1" hangingPunct="1"/>
            <a:r>
              <a:rPr lang="pl-PL" dirty="0" smtClean="0"/>
              <a:t>Wzmacnianie motywacji</a:t>
            </a:r>
            <a:endParaRPr lang="en-US" dirty="0" smtClean="0"/>
          </a:p>
          <a:p>
            <a:pPr eaLnBrk="1" hangingPunct="1"/>
            <a:r>
              <a:rPr lang="pl-PL" dirty="0" smtClean="0"/>
              <a:t>Odpowiedzialna reakcja</a:t>
            </a:r>
            <a:endParaRPr lang="en-US" dirty="0" smtClean="0"/>
          </a:p>
          <a:p>
            <a:pPr eaLnBrk="1" hangingPunct="1"/>
            <a:r>
              <a:rPr lang="pl-PL" dirty="0" smtClean="0"/>
              <a:t>Pozytywne nastawienie</a:t>
            </a:r>
            <a:endParaRPr lang="en-US" dirty="0" smtClean="0"/>
          </a:p>
          <a:p>
            <a:pPr eaLnBrk="1" hangingPunct="1"/>
            <a:endParaRPr lang="en-US" dirty="0" smtClean="0"/>
          </a:p>
          <a:p>
            <a:pPr eaLnBrk="1" hangingPunct="1"/>
            <a:endParaRPr lang="en-US" dirty="0" smtClean="0"/>
          </a:p>
          <a:p>
            <a:pPr eaLnBrk="1" hangingPunct="1"/>
            <a:endParaRPr lang="en-US" dirty="0" smtClean="0"/>
          </a:p>
        </p:txBody>
      </p:sp>
    </p:spTree>
    <p:extLst>
      <p:ext uri="{BB962C8B-B14F-4D97-AF65-F5344CB8AC3E}">
        <p14:creationId xmlns:p14="http://schemas.microsoft.com/office/powerpoint/2010/main" val="14689702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529" y="-297"/>
            <a:ext cx="12193057" cy="6858594"/>
          </a:xfrm>
          <a:prstGeom prst="rect">
            <a:avLst/>
          </a:prstGeom>
        </p:spPr>
      </p:pic>
      <p:sp>
        <p:nvSpPr>
          <p:cNvPr id="3" name="Titel 1"/>
          <p:cNvSpPr>
            <a:spLocks noGrp="1"/>
          </p:cNvSpPr>
          <p:nvPr/>
        </p:nvSpPr>
        <p:spPr bwMode="auto">
          <a:xfrm>
            <a:off x="819664" y="1526723"/>
            <a:ext cx="82296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3200" kern="1200">
                <a:solidFill>
                  <a:schemeClr val="tx1"/>
                </a:solidFill>
                <a:latin typeface="+mj-lt"/>
                <a:ea typeface="+mj-ea"/>
                <a:cs typeface="+mj-cs"/>
              </a:defRPr>
            </a:lvl1pPr>
            <a:lvl2pPr algn="l" defTabSz="457200" rtl="0" eaLnBrk="0" fontAlgn="base" hangingPunct="0">
              <a:spcBef>
                <a:spcPct val="0"/>
              </a:spcBef>
              <a:spcAft>
                <a:spcPct val="0"/>
              </a:spcAft>
              <a:defRPr sz="3200">
                <a:solidFill>
                  <a:schemeClr val="tx1"/>
                </a:solidFill>
                <a:latin typeface="Calibri" pitchFamily="34" charset="0"/>
              </a:defRPr>
            </a:lvl2pPr>
            <a:lvl3pPr algn="l" defTabSz="457200" rtl="0" eaLnBrk="0" fontAlgn="base" hangingPunct="0">
              <a:spcBef>
                <a:spcPct val="0"/>
              </a:spcBef>
              <a:spcAft>
                <a:spcPct val="0"/>
              </a:spcAft>
              <a:defRPr sz="3200">
                <a:solidFill>
                  <a:schemeClr val="tx1"/>
                </a:solidFill>
                <a:latin typeface="Calibri" pitchFamily="34" charset="0"/>
              </a:defRPr>
            </a:lvl3pPr>
            <a:lvl4pPr algn="l" defTabSz="457200" rtl="0" eaLnBrk="0" fontAlgn="base" hangingPunct="0">
              <a:spcBef>
                <a:spcPct val="0"/>
              </a:spcBef>
              <a:spcAft>
                <a:spcPct val="0"/>
              </a:spcAft>
              <a:defRPr sz="3200">
                <a:solidFill>
                  <a:schemeClr val="tx1"/>
                </a:solidFill>
                <a:latin typeface="Calibri" pitchFamily="34" charset="0"/>
              </a:defRPr>
            </a:lvl4pPr>
            <a:lvl5pPr algn="l" defTabSz="457200" rtl="0" eaLnBrk="0" fontAlgn="base" hangingPunct="0">
              <a:spcBef>
                <a:spcPct val="0"/>
              </a:spcBef>
              <a:spcAft>
                <a:spcPct val="0"/>
              </a:spcAft>
              <a:defRPr sz="3200">
                <a:solidFill>
                  <a:schemeClr val="tx1"/>
                </a:solidFill>
                <a:latin typeface="Calibri" pitchFamily="34" charset="0"/>
              </a:defRPr>
            </a:lvl5pPr>
            <a:lvl6pPr marL="457200" algn="l" defTabSz="457200" rtl="0" fontAlgn="base">
              <a:spcBef>
                <a:spcPct val="0"/>
              </a:spcBef>
              <a:spcAft>
                <a:spcPct val="0"/>
              </a:spcAft>
              <a:defRPr sz="3200">
                <a:solidFill>
                  <a:schemeClr val="tx1"/>
                </a:solidFill>
                <a:latin typeface="Calibri" pitchFamily="34" charset="0"/>
              </a:defRPr>
            </a:lvl6pPr>
            <a:lvl7pPr marL="914400" algn="l" defTabSz="457200" rtl="0" fontAlgn="base">
              <a:spcBef>
                <a:spcPct val="0"/>
              </a:spcBef>
              <a:spcAft>
                <a:spcPct val="0"/>
              </a:spcAft>
              <a:defRPr sz="3200">
                <a:solidFill>
                  <a:schemeClr val="tx1"/>
                </a:solidFill>
                <a:latin typeface="Calibri" pitchFamily="34" charset="0"/>
              </a:defRPr>
            </a:lvl7pPr>
            <a:lvl8pPr marL="1371600" algn="l" defTabSz="457200" rtl="0" fontAlgn="base">
              <a:spcBef>
                <a:spcPct val="0"/>
              </a:spcBef>
              <a:spcAft>
                <a:spcPct val="0"/>
              </a:spcAft>
              <a:defRPr sz="3200">
                <a:solidFill>
                  <a:schemeClr val="tx1"/>
                </a:solidFill>
                <a:latin typeface="Calibri" pitchFamily="34" charset="0"/>
              </a:defRPr>
            </a:lvl8pPr>
            <a:lvl9pPr marL="1828800" algn="l" defTabSz="457200" rtl="0" fontAlgn="base">
              <a:spcBef>
                <a:spcPct val="0"/>
              </a:spcBef>
              <a:spcAft>
                <a:spcPct val="0"/>
              </a:spcAft>
              <a:defRPr sz="3200">
                <a:solidFill>
                  <a:schemeClr val="tx1"/>
                </a:solidFill>
                <a:latin typeface="Calibri" pitchFamily="34" charset="0"/>
              </a:defRPr>
            </a:lvl9pPr>
          </a:lstStyle>
          <a:p>
            <a:pPr eaLnBrk="1" hangingPunct="1"/>
            <a:r>
              <a:rPr lang="pl-PL" sz="2800" b="1" dirty="0" smtClean="0"/>
              <a:t>Upośledzenie w stopniu umiarkowanym</a:t>
            </a:r>
            <a:endParaRPr lang="en-US" sz="2800" b="1" dirty="0" smtClean="0"/>
          </a:p>
        </p:txBody>
      </p:sp>
      <p:sp>
        <p:nvSpPr>
          <p:cNvPr id="5" name="Tijdelijke aanduiding voor inhoud 2"/>
          <p:cNvSpPr>
            <a:spLocks noGrp="1"/>
          </p:cNvSpPr>
          <p:nvPr/>
        </p:nvSpPr>
        <p:spPr bwMode="auto">
          <a:xfrm>
            <a:off x="819664" y="2240692"/>
            <a:ext cx="8229600" cy="44751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r>
              <a:rPr lang="pl-PL" sz="2200" dirty="0" smtClean="0"/>
              <a:t>Opis:</a:t>
            </a:r>
            <a:endParaRPr lang="en-US" sz="2200" dirty="0" smtClean="0"/>
          </a:p>
          <a:p>
            <a:pPr eaLnBrk="1" hangingPunct="1">
              <a:buFont typeface="Wingdings" pitchFamily="2" charset="2"/>
              <a:buChar char="Ø"/>
            </a:pPr>
            <a:r>
              <a:rPr lang="pl-PL" sz="2200" dirty="0" smtClean="0"/>
              <a:t>Wiek, w którym upośledzenie się ujawnia</a:t>
            </a:r>
            <a:r>
              <a:rPr lang="en-US" sz="2200" dirty="0" smtClean="0"/>
              <a:t>: </a:t>
            </a:r>
            <a:r>
              <a:rPr lang="pl-PL" sz="2200" dirty="0" smtClean="0"/>
              <a:t>do</a:t>
            </a:r>
            <a:r>
              <a:rPr lang="en-US" sz="2200" dirty="0" smtClean="0"/>
              <a:t> 8 </a:t>
            </a:r>
            <a:r>
              <a:rPr lang="pl-PL" sz="2200" dirty="0" smtClean="0"/>
              <a:t>roku życia</a:t>
            </a:r>
            <a:endParaRPr lang="en-US" sz="2200" dirty="0" smtClean="0"/>
          </a:p>
          <a:p>
            <a:pPr eaLnBrk="1" hangingPunct="1">
              <a:buFont typeface="Wingdings" pitchFamily="2" charset="2"/>
              <a:buChar char="Ø"/>
            </a:pPr>
            <a:r>
              <a:rPr lang="pl-PL" sz="2200" dirty="0" smtClean="0"/>
              <a:t>Potrafią się podpisać</a:t>
            </a:r>
            <a:r>
              <a:rPr lang="en-US" sz="2200" dirty="0" smtClean="0"/>
              <a:t>, </a:t>
            </a:r>
            <a:r>
              <a:rPr lang="pl-PL" sz="2200" dirty="0" smtClean="0"/>
              <a:t>zapisać proste słowa</a:t>
            </a:r>
            <a:r>
              <a:rPr lang="en-US" sz="2200" dirty="0" smtClean="0"/>
              <a:t>,</a:t>
            </a:r>
            <a:r>
              <a:rPr lang="pl-PL" sz="2200" dirty="0" smtClean="0"/>
              <a:t> potrafią wykonywać proste czynności codzienne </a:t>
            </a:r>
            <a:endParaRPr lang="en-US" sz="2200" dirty="0" smtClean="0"/>
          </a:p>
          <a:p>
            <a:pPr eaLnBrk="1" hangingPunct="1">
              <a:buFont typeface="Wingdings" pitchFamily="2" charset="2"/>
              <a:buChar char="Ø"/>
            </a:pPr>
            <a:r>
              <a:rPr lang="pl-PL" sz="2200" dirty="0" smtClean="0"/>
              <a:t>Są zainteresowani</a:t>
            </a:r>
            <a:r>
              <a:rPr lang="en-US" sz="2200" dirty="0" smtClean="0"/>
              <a:t> </a:t>
            </a:r>
            <a:r>
              <a:rPr lang="pl-PL" sz="2200" dirty="0" smtClean="0"/>
              <a:t>codziennością</a:t>
            </a:r>
            <a:r>
              <a:rPr lang="en-US" sz="2200" dirty="0" smtClean="0"/>
              <a:t>: </a:t>
            </a:r>
            <a:r>
              <a:rPr lang="pl-PL" sz="2200" dirty="0" smtClean="0"/>
              <a:t>psem</a:t>
            </a:r>
            <a:r>
              <a:rPr lang="en-US" sz="2200" dirty="0" smtClean="0"/>
              <a:t>, </a:t>
            </a:r>
            <a:r>
              <a:rPr lang="pl-PL" sz="2200" dirty="0" smtClean="0"/>
              <a:t>ubraniami</a:t>
            </a:r>
            <a:r>
              <a:rPr lang="en-US" sz="2200" dirty="0" smtClean="0"/>
              <a:t>, </a:t>
            </a:r>
            <a:r>
              <a:rPr lang="pl-PL" sz="2200" dirty="0" smtClean="0"/>
              <a:t>jedzeniem,</a:t>
            </a:r>
            <a:r>
              <a:rPr lang="en-US" sz="2200" dirty="0" smtClean="0"/>
              <a:t>…</a:t>
            </a:r>
          </a:p>
          <a:p>
            <a:pPr eaLnBrk="1" hangingPunct="1">
              <a:buFont typeface="Wingdings" pitchFamily="2" charset="2"/>
              <a:buChar char="Ø"/>
            </a:pPr>
            <a:r>
              <a:rPr lang="pl-PL" sz="2200" dirty="0" smtClean="0"/>
              <a:t>Koordynacja wzrokowo-ruchowa</a:t>
            </a:r>
            <a:endParaRPr lang="en-US" sz="2200" dirty="0" smtClean="0"/>
          </a:p>
          <a:p>
            <a:pPr eaLnBrk="1" hangingPunct="1">
              <a:buFont typeface="Wingdings" pitchFamily="2" charset="2"/>
              <a:buChar char="Ø"/>
            </a:pPr>
            <a:r>
              <a:rPr lang="pl-PL" sz="2200" dirty="0" smtClean="0"/>
              <a:t>Impulsywność i spontaniczność w kontaktach społecznych </a:t>
            </a:r>
            <a:endParaRPr lang="en-US" sz="2200" dirty="0" smtClean="0"/>
          </a:p>
          <a:p>
            <a:pPr eaLnBrk="1" hangingPunct="1">
              <a:buFont typeface="Arial" charset="0"/>
              <a:buNone/>
            </a:pPr>
            <a:endParaRPr lang="en-US" sz="2200" dirty="0" smtClean="0"/>
          </a:p>
          <a:p>
            <a:pPr eaLnBrk="1" hangingPunct="1"/>
            <a:r>
              <a:rPr lang="pl-PL" sz="2200" dirty="0" smtClean="0"/>
              <a:t>Konsekwencje w dydaktyce i metodologii dzieci i młodzieży </a:t>
            </a:r>
            <a:r>
              <a:rPr lang="pl-PL" sz="2200" dirty="0" smtClean="0"/>
              <a:t/>
            </a:r>
            <a:br>
              <a:rPr lang="pl-PL" sz="2200" dirty="0" smtClean="0"/>
            </a:br>
            <a:r>
              <a:rPr lang="pl-PL" sz="2200" dirty="0" smtClean="0"/>
              <a:t>z </a:t>
            </a:r>
            <a:r>
              <a:rPr lang="pl-PL" sz="2200" dirty="0" smtClean="0"/>
              <a:t>upośledzeniem umysłowym w stopniu umiarkowanym.</a:t>
            </a:r>
            <a:endParaRPr lang="en-US" sz="2200" dirty="0" smtClean="0"/>
          </a:p>
        </p:txBody>
      </p:sp>
    </p:spTree>
    <p:extLst>
      <p:ext uri="{BB962C8B-B14F-4D97-AF65-F5344CB8AC3E}">
        <p14:creationId xmlns:p14="http://schemas.microsoft.com/office/powerpoint/2010/main" val="2093339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1057" y="0"/>
            <a:ext cx="12193057" cy="6858594"/>
          </a:xfrm>
          <a:prstGeom prst="rect">
            <a:avLst/>
          </a:prstGeom>
        </p:spPr>
      </p:pic>
      <p:sp>
        <p:nvSpPr>
          <p:cNvPr id="3" name="Titel 1"/>
          <p:cNvSpPr>
            <a:spLocks noGrp="1"/>
          </p:cNvSpPr>
          <p:nvPr/>
        </p:nvSpPr>
        <p:spPr bwMode="auto">
          <a:xfrm>
            <a:off x="885568" y="1588873"/>
            <a:ext cx="82296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3200" kern="1200">
                <a:solidFill>
                  <a:schemeClr val="tx1"/>
                </a:solidFill>
                <a:latin typeface="+mj-lt"/>
                <a:ea typeface="+mj-ea"/>
                <a:cs typeface="+mj-cs"/>
              </a:defRPr>
            </a:lvl1pPr>
            <a:lvl2pPr algn="l" defTabSz="457200" rtl="0" eaLnBrk="0" fontAlgn="base" hangingPunct="0">
              <a:spcBef>
                <a:spcPct val="0"/>
              </a:spcBef>
              <a:spcAft>
                <a:spcPct val="0"/>
              </a:spcAft>
              <a:defRPr sz="3200">
                <a:solidFill>
                  <a:schemeClr val="tx1"/>
                </a:solidFill>
                <a:latin typeface="Calibri" pitchFamily="34" charset="0"/>
              </a:defRPr>
            </a:lvl2pPr>
            <a:lvl3pPr algn="l" defTabSz="457200" rtl="0" eaLnBrk="0" fontAlgn="base" hangingPunct="0">
              <a:spcBef>
                <a:spcPct val="0"/>
              </a:spcBef>
              <a:spcAft>
                <a:spcPct val="0"/>
              </a:spcAft>
              <a:defRPr sz="3200">
                <a:solidFill>
                  <a:schemeClr val="tx1"/>
                </a:solidFill>
                <a:latin typeface="Calibri" pitchFamily="34" charset="0"/>
              </a:defRPr>
            </a:lvl3pPr>
            <a:lvl4pPr algn="l" defTabSz="457200" rtl="0" eaLnBrk="0" fontAlgn="base" hangingPunct="0">
              <a:spcBef>
                <a:spcPct val="0"/>
              </a:spcBef>
              <a:spcAft>
                <a:spcPct val="0"/>
              </a:spcAft>
              <a:defRPr sz="3200">
                <a:solidFill>
                  <a:schemeClr val="tx1"/>
                </a:solidFill>
                <a:latin typeface="Calibri" pitchFamily="34" charset="0"/>
              </a:defRPr>
            </a:lvl4pPr>
            <a:lvl5pPr algn="l" defTabSz="457200" rtl="0" eaLnBrk="0" fontAlgn="base" hangingPunct="0">
              <a:spcBef>
                <a:spcPct val="0"/>
              </a:spcBef>
              <a:spcAft>
                <a:spcPct val="0"/>
              </a:spcAft>
              <a:defRPr sz="3200">
                <a:solidFill>
                  <a:schemeClr val="tx1"/>
                </a:solidFill>
                <a:latin typeface="Calibri" pitchFamily="34" charset="0"/>
              </a:defRPr>
            </a:lvl5pPr>
            <a:lvl6pPr marL="457200" algn="l" defTabSz="457200" rtl="0" fontAlgn="base">
              <a:spcBef>
                <a:spcPct val="0"/>
              </a:spcBef>
              <a:spcAft>
                <a:spcPct val="0"/>
              </a:spcAft>
              <a:defRPr sz="3200">
                <a:solidFill>
                  <a:schemeClr val="tx1"/>
                </a:solidFill>
                <a:latin typeface="Calibri" pitchFamily="34" charset="0"/>
              </a:defRPr>
            </a:lvl6pPr>
            <a:lvl7pPr marL="914400" algn="l" defTabSz="457200" rtl="0" fontAlgn="base">
              <a:spcBef>
                <a:spcPct val="0"/>
              </a:spcBef>
              <a:spcAft>
                <a:spcPct val="0"/>
              </a:spcAft>
              <a:defRPr sz="3200">
                <a:solidFill>
                  <a:schemeClr val="tx1"/>
                </a:solidFill>
                <a:latin typeface="Calibri" pitchFamily="34" charset="0"/>
              </a:defRPr>
            </a:lvl7pPr>
            <a:lvl8pPr marL="1371600" algn="l" defTabSz="457200" rtl="0" fontAlgn="base">
              <a:spcBef>
                <a:spcPct val="0"/>
              </a:spcBef>
              <a:spcAft>
                <a:spcPct val="0"/>
              </a:spcAft>
              <a:defRPr sz="3200">
                <a:solidFill>
                  <a:schemeClr val="tx1"/>
                </a:solidFill>
                <a:latin typeface="Calibri" pitchFamily="34" charset="0"/>
              </a:defRPr>
            </a:lvl8pPr>
            <a:lvl9pPr marL="1828800" algn="l" defTabSz="457200" rtl="0" fontAlgn="base">
              <a:spcBef>
                <a:spcPct val="0"/>
              </a:spcBef>
              <a:spcAft>
                <a:spcPct val="0"/>
              </a:spcAft>
              <a:defRPr sz="3200">
                <a:solidFill>
                  <a:schemeClr val="tx1"/>
                </a:solidFill>
                <a:latin typeface="Calibri" pitchFamily="34" charset="0"/>
              </a:defRPr>
            </a:lvl9pPr>
          </a:lstStyle>
          <a:p>
            <a:pPr eaLnBrk="1" hangingPunct="1"/>
            <a:r>
              <a:rPr lang="pl-PL" sz="2800" b="1" dirty="0" smtClean="0"/>
              <a:t>Informacja o </a:t>
            </a:r>
            <a:r>
              <a:rPr lang="pl-PL" sz="2800" b="1" dirty="0" smtClean="0"/>
              <a:t>grupie, </a:t>
            </a:r>
            <a:r>
              <a:rPr lang="pl-PL" sz="2800" b="1" dirty="0" smtClean="0"/>
              <a:t>która przyjdzie jutro</a:t>
            </a:r>
            <a:r>
              <a:rPr lang="pl-PL" sz="2800" b="1" dirty="0" smtClean="0"/>
              <a:t>.</a:t>
            </a:r>
          </a:p>
          <a:p>
            <a:pPr eaLnBrk="1" hangingPunct="1"/>
            <a:endParaRPr lang="pl-PL" sz="2800" b="1" dirty="0"/>
          </a:p>
          <a:p>
            <a:pPr eaLnBrk="1" hangingPunct="1"/>
            <a:r>
              <a:rPr lang="pl-PL" sz="2800" b="1" dirty="0" smtClean="0"/>
              <a:t>- </a:t>
            </a:r>
            <a:r>
              <a:rPr lang="pl-PL" sz="2400" b="1" dirty="0" smtClean="0"/>
              <a:t>Grupa osób dorosłych z umiarkowanym i znacznym stopniem niepełnosprawności intelektualnej z Warsztatu Terapii Zajęciowej </a:t>
            </a:r>
          </a:p>
          <a:p>
            <a:pPr eaLnBrk="1" hangingPunct="1"/>
            <a:r>
              <a:rPr lang="pl-PL" sz="2400" b="1" dirty="0" smtClean="0"/>
              <a:t>w Stalowej Woli</a:t>
            </a:r>
          </a:p>
          <a:p>
            <a:pPr eaLnBrk="1" hangingPunct="1"/>
            <a:r>
              <a:rPr lang="pl-PL" sz="2400" b="1" dirty="0" smtClean="0"/>
              <a:t>- Grupa osób dorosłych ze Środowiskowego Domu Samopomocy </a:t>
            </a:r>
            <a:br>
              <a:rPr lang="pl-PL" sz="2400" b="1" dirty="0" smtClean="0"/>
            </a:br>
            <a:r>
              <a:rPr lang="pl-PL" sz="2400" b="1" dirty="0" smtClean="0"/>
              <a:t>nr 2 w Stalowej Woli </a:t>
            </a:r>
            <a:r>
              <a:rPr lang="pl-PL" sz="2400" b="1" dirty="0" smtClean="0"/>
              <a:t>  </a:t>
            </a:r>
            <a:endParaRPr lang="en-US" sz="2400" b="1" dirty="0" smtClean="0"/>
          </a:p>
        </p:txBody>
      </p:sp>
    </p:spTree>
    <p:extLst>
      <p:ext uri="{BB962C8B-B14F-4D97-AF65-F5344CB8AC3E}">
        <p14:creationId xmlns:p14="http://schemas.microsoft.com/office/powerpoint/2010/main" val="24843728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529" y="-297"/>
            <a:ext cx="12193057" cy="6858594"/>
          </a:xfrm>
          <a:prstGeom prst="rect">
            <a:avLst/>
          </a:prstGeom>
        </p:spPr>
      </p:pic>
      <p:sp>
        <p:nvSpPr>
          <p:cNvPr id="3" name="Titel 1"/>
          <p:cNvSpPr>
            <a:spLocks noGrp="1"/>
          </p:cNvSpPr>
          <p:nvPr/>
        </p:nvSpPr>
        <p:spPr bwMode="auto">
          <a:xfrm>
            <a:off x="902043" y="1621825"/>
            <a:ext cx="82296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3200" kern="1200">
                <a:solidFill>
                  <a:schemeClr val="tx1"/>
                </a:solidFill>
                <a:latin typeface="+mj-lt"/>
                <a:ea typeface="+mj-ea"/>
                <a:cs typeface="+mj-cs"/>
              </a:defRPr>
            </a:lvl1pPr>
            <a:lvl2pPr algn="l" defTabSz="457200" rtl="0" eaLnBrk="0" fontAlgn="base" hangingPunct="0">
              <a:spcBef>
                <a:spcPct val="0"/>
              </a:spcBef>
              <a:spcAft>
                <a:spcPct val="0"/>
              </a:spcAft>
              <a:defRPr sz="3200">
                <a:solidFill>
                  <a:schemeClr val="tx1"/>
                </a:solidFill>
                <a:latin typeface="Calibri" pitchFamily="34" charset="0"/>
              </a:defRPr>
            </a:lvl2pPr>
            <a:lvl3pPr algn="l" defTabSz="457200" rtl="0" eaLnBrk="0" fontAlgn="base" hangingPunct="0">
              <a:spcBef>
                <a:spcPct val="0"/>
              </a:spcBef>
              <a:spcAft>
                <a:spcPct val="0"/>
              </a:spcAft>
              <a:defRPr sz="3200">
                <a:solidFill>
                  <a:schemeClr val="tx1"/>
                </a:solidFill>
                <a:latin typeface="Calibri" pitchFamily="34" charset="0"/>
              </a:defRPr>
            </a:lvl3pPr>
            <a:lvl4pPr algn="l" defTabSz="457200" rtl="0" eaLnBrk="0" fontAlgn="base" hangingPunct="0">
              <a:spcBef>
                <a:spcPct val="0"/>
              </a:spcBef>
              <a:spcAft>
                <a:spcPct val="0"/>
              </a:spcAft>
              <a:defRPr sz="3200">
                <a:solidFill>
                  <a:schemeClr val="tx1"/>
                </a:solidFill>
                <a:latin typeface="Calibri" pitchFamily="34" charset="0"/>
              </a:defRPr>
            </a:lvl4pPr>
            <a:lvl5pPr algn="l" defTabSz="457200" rtl="0" eaLnBrk="0" fontAlgn="base" hangingPunct="0">
              <a:spcBef>
                <a:spcPct val="0"/>
              </a:spcBef>
              <a:spcAft>
                <a:spcPct val="0"/>
              </a:spcAft>
              <a:defRPr sz="3200">
                <a:solidFill>
                  <a:schemeClr val="tx1"/>
                </a:solidFill>
                <a:latin typeface="Calibri" pitchFamily="34" charset="0"/>
              </a:defRPr>
            </a:lvl5pPr>
            <a:lvl6pPr marL="457200" algn="l" defTabSz="457200" rtl="0" fontAlgn="base">
              <a:spcBef>
                <a:spcPct val="0"/>
              </a:spcBef>
              <a:spcAft>
                <a:spcPct val="0"/>
              </a:spcAft>
              <a:defRPr sz="3200">
                <a:solidFill>
                  <a:schemeClr val="tx1"/>
                </a:solidFill>
                <a:latin typeface="Calibri" pitchFamily="34" charset="0"/>
              </a:defRPr>
            </a:lvl6pPr>
            <a:lvl7pPr marL="914400" algn="l" defTabSz="457200" rtl="0" fontAlgn="base">
              <a:spcBef>
                <a:spcPct val="0"/>
              </a:spcBef>
              <a:spcAft>
                <a:spcPct val="0"/>
              </a:spcAft>
              <a:defRPr sz="3200">
                <a:solidFill>
                  <a:schemeClr val="tx1"/>
                </a:solidFill>
                <a:latin typeface="Calibri" pitchFamily="34" charset="0"/>
              </a:defRPr>
            </a:lvl7pPr>
            <a:lvl8pPr marL="1371600" algn="l" defTabSz="457200" rtl="0" fontAlgn="base">
              <a:spcBef>
                <a:spcPct val="0"/>
              </a:spcBef>
              <a:spcAft>
                <a:spcPct val="0"/>
              </a:spcAft>
              <a:defRPr sz="3200">
                <a:solidFill>
                  <a:schemeClr val="tx1"/>
                </a:solidFill>
                <a:latin typeface="Calibri" pitchFamily="34" charset="0"/>
              </a:defRPr>
            </a:lvl8pPr>
            <a:lvl9pPr marL="1828800" algn="l" defTabSz="457200" rtl="0" fontAlgn="base">
              <a:spcBef>
                <a:spcPct val="0"/>
              </a:spcBef>
              <a:spcAft>
                <a:spcPct val="0"/>
              </a:spcAft>
              <a:defRPr sz="3200">
                <a:solidFill>
                  <a:schemeClr val="tx1"/>
                </a:solidFill>
                <a:latin typeface="Calibri" pitchFamily="34" charset="0"/>
              </a:defRPr>
            </a:lvl9pPr>
          </a:lstStyle>
          <a:p>
            <a:pPr eaLnBrk="1" hangingPunct="1"/>
            <a:r>
              <a:rPr lang="pl-PL" sz="2800" b="1" smtClean="0"/>
              <a:t>Kwestia „dostępności”.</a:t>
            </a:r>
            <a:endParaRPr lang="en-US" sz="2800" b="1" smtClean="0"/>
          </a:p>
        </p:txBody>
      </p:sp>
      <p:sp>
        <p:nvSpPr>
          <p:cNvPr id="4" name="Tijdelijke aanduiding voor inhoud 2"/>
          <p:cNvSpPr>
            <a:spLocks noGrp="1"/>
          </p:cNvSpPr>
          <p:nvPr/>
        </p:nvSpPr>
        <p:spPr bwMode="auto">
          <a:xfrm>
            <a:off x="902043" y="2193325"/>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eaLnBrk="1" hangingPunct="1">
              <a:buFont typeface="Calibri" pitchFamily="34" charset="0"/>
              <a:buAutoNum type="arabicPeriod"/>
            </a:pPr>
            <a:r>
              <a:rPr lang="pl-PL" b="1" dirty="0" smtClean="0"/>
              <a:t>Spraw, abym mógł się z łatwością odnaleźć</a:t>
            </a:r>
            <a:endParaRPr lang="en-US" b="1" dirty="0" smtClean="0"/>
          </a:p>
          <a:p>
            <a:pPr marL="457200" indent="-457200" eaLnBrk="1" hangingPunct="1">
              <a:buFont typeface="Calibri" pitchFamily="34" charset="0"/>
              <a:buAutoNum type="arabicPeriod"/>
            </a:pPr>
            <a:endParaRPr lang="en-US" b="1" dirty="0" smtClean="0"/>
          </a:p>
          <a:p>
            <a:pPr marL="457200" indent="-457200" eaLnBrk="1" hangingPunct="1">
              <a:buFont typeface="Calibri" pitchFamily="34" charset="0"/>
              <a:buAutoNum type="arabicPeriod"/>
            </a:pPr>
            <a:endParaRPr lang="en-US" b="1" dirty="0" smtClean="0"/>
          </a:p>
          <a:p>
            <a:pPr marL="457200" indent="-457200" eaLnBrk="1" hangingPunct="1">
              <a:buFont typeface="Calibri" pitchFamily="34" charset="0"/>
              <a:buAutoNum type="arabicPeriod"/>
            </a:pPr>
            <a:endParaRPr lang="en-US" b="1" dirty="0" smtClean="0"/>
          </a:p>
          <a:p>
            <a:pPr marL="457200" indent="-457200" eaLnBrk="1" hangingPunct="1">
              <a:buFont typeface="Calibri" pitchFamily="34" charset="0"/>
              <a:buAutoNum type="arabicPeriod"/>
            </a:pPr>
            <a:endParaRPr lang="en-US" b="1" dirty="0" smtClean="0"/>
          </a:p>
          <a:p>
            <a:pPr marL="457200" indent="-457200" eaLnBrk="1" hangingPunct="1">
              <a:buFont typeface="Calibri" pitchFamily="34" charset="0"/>
              <a:buAutoNum type="arabicPeriod"/>
            </a:pPr>
            <a:endParaRPr lang="en-US" b="1" dirty="0" smtClean="0"/>
          </a:p>
          <a:p>
            <a:pPr marL="457200" indent="-457200" eaLnBrk="1" hangingPunct="1">
              <a:buFont typeface="Calibri" pitchFamily="34" charset="0"/>
              <a:buAutoNum type="arabicPeriod"/>
            </a:pPr>
            <a:r>
              <a:rPr lang="pl-PL" b="1" dirty="0" smtClean="0"/>
              <a:t>Chcę nauczyć się czegoś nowego</a:t>
            </a:r>
            <a:endParaRPr lang="en-US" b="1" dirty="0" smtClean="0"/>
          </a:p>
          <a:p>
            <a:pPr marL="457200" indent="-457200" eaLnBrk="1" hangingPunct="1">
              <a:buFont typeface="Calibri" pitchFamily="34" charset="0"/>
              <a:buAutoNum type="arabicPeriod"/>
            </a:pPr>
            <a:r>
              <a:rPr lang="pl-PL" b="1" dirty="0" smtClean="0"/>
              <a:t>Nie chcę czuć się bezradny</a:t>
            </a:r>
            <a:endParaRPr lang="en-US" b="1" dirty="0" smtClean="0"/>
          </a:p>
          <a:p>
            <a:pPr marL="457200" indent="-457200" eaLnBrk="1" hangingPunct="1">
              <a:buFont typeface="Calibri" pitchFamily="34" charset="0"/>
              <a:buAutoNum type="arabicPeriod"/>
            </a:pPr>
            <a:r>
              <a:rPr lang="pl-PL" b="1" dirty="0" smtClean="0"/>
              <a:t>Spraw, żebym czuł się mile widziany</a:t>
            </a:r>
            <a:endParaRPr lang="en-US" b="1" dirty="0" smtClean="0"/>
          </a:p>
          <a:p>
            <a:pPr marL="457200" indent="-457200" eaLnBrk="1" hangingPunct="1">
              <a:buFont typeface="Calibri" pitchFamily="34" charset="0"/>
              <a:buAutoNum type="arabicPeriod"/>
            </a:pPr>
            <a:endParaRPr lang="en-US" b="1" dirty="0" smtClean="0"/>
          </a:p>
          <a:p>
            <a:pPr marL="457200" indent="-457200" eaLnBrk="1" hangingPunct="1"/>
            <a:endParaRPr lang="en-US" b="1" dirty="0" smtClean="0"/>
          </a:p>
          <a:p>
            <a:pPr marL="457200" indent="-457200" eaLnBrk="1" hangingPunct="1"/>
            <a:endParaRPr lang="en-US" b="1" dirty="0" smtClean="0"/>
          </a:p>
          <a:p>
            <a:pPr marL="457200" indent="-457200" eaLnBrk="1" hangingPunct="1"/>
            <a:endParaRPr lang="en-US" b="1" dirty="0" smtClean="0"/>
          </a:p>
          <a:p>
            <a:pPr marL="457200" indent="-457200" eaLnBrk="1" hangingPunct="1"/>
            <a:endParaRPr lang="en-US" b="1" dirty="0" smtClean="0"/>
          </a:p>
          <a:p>
            <a:pPr marL="457200" indent="-457200" eaLnBrk="1" hangingPunct="1"/>
            <a:endParaRPr lang="en-US" b="1" dirty="0" smtClean="0"/>
          </a:p>
          <a:p>
            <a:pPr marL="457200" indent="-457200" eaLnBrk="1" hangingPunct="1">
              <a:buFont typeface="Arial" charset="0"/>
              <a:buNone/>
            </a:pPr>
            <a:endParaRPr lang="en-US" b="1" dirty="0" smtClean="0"/>
          </a:p>
          <a:p>
            <a:pPr marL="457200" indent="-457200" eaLnBrk="1" hangingPunct="1">
              <a:buFont typeface="Arial" charset="0"/>
              <a:buNone/>
            </a:pPr>
            <a:endParaRPr lang="en-US" b="1" dirty="0" smtClean="0"/>
          </a:p>
        </p:txBody>
      </p:sp>
      <p:pic>
        <p:nvPicPr>
          <p:cNvPr id="5" name="Obraz 4"/>
          <p:cNvPicPr>
            <a:picLocks noChangeAspect="1"/>
          </p:cNvPicPr>
          <p:nvPr/>
        </p:nvPicPr>
        <p:blipFill>
          <a:blip r:embed="rId3"/>
          <a:stretch>
            <a:fillRect/>
          </a:stretch>
        </p:blipFill>
        <p:spPr>
          <a:xfrm>
            <a:off x="2348328" y="2850383"/>
            <a:ext cx="4529721" cy="1700931"/>
          </a:xfrm>
          <a:prstGeom prst="rect">
            <a:avLst/>
          </a:prstGeom>
        </p:spPr>
      </p:pic>
    </p:spTree>
    <p:extLst>
      <p:ext uri="{BB962C8B-B14F-4D97-AF65-F5344CB8AC3E}">
        <p14:creationId xmlns:p14="http://schemas.microsoft.com/office/powerpoint/2010/main" val="2782818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529" y="-297"/>
            <a:ext cx="12193057" cy="6858594"/>
          </a:xfrm>
          <a:prstGeom prst="rect">
            <a:avLst/>
          </a:prstGeom>
        </p:spPr>
      </p:pic>
      <p:sp>
        <p:nvSpPr>
          <p:cNvPr id="3" name="Titel 1"/>
          <p:cNvSpPr>
            <a:spLocks noGrp="1"/>
          </p:cNvSpPr>
          <p:nvPr/>
        </p:nvSpPr>
        <p:spPr bwMode="auto">
          <a:xfrm>
            <a:off x="881450" y="1647568"/>
            <a:ext cx="9329350" cy="939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3200" kern="1200">
                <a:solidFill>
                  <a:schemeClr val="tx1"/>
                </a:solidFill>
                <a:latin typeface="+mj-lt"/>
                <a:ea typeface="+mj-ea"/>
                <a:cs typeface="+mj-cs"/>
              </a:defRPr>
            </a:lvl1pPr>
            <a:lvl2pPr algn="l" defTabSz="457200" rtl="0" eaLnBrk="0" fontAlgn="base" hangingPunct="0">
              <a:spcBef>
                <a:spcPct val="0"/>
              </a:spcBef>
              <a:spcAft>
                <a:spcPct val="0"/>
              </a:spcAft>
              <a:defRPr sz="3200">
                <a:solidFill>
                  <a:schemeClr val="tx1"/>
                </a:solidFill>
                <a:latin typeface="Calibri" pitchFamily="34" charset="0"/>
              </a:defRPr>
            </a:lvl2pPr>
            <a:lvl3pPr algn="l" defTabSz="457200" rtl="0" eaLnBrk="0" fontAlgn="base" hangingPunct="0">
              <a:spcBef>
                <a:spcPct val="0"/>
              </a:spcBef>
              <a:spcAft>
                <a:spcPct val="0"/>
              </a:spcAft>
              <a:defRPr sz="3200">
                <a:solidFill>
                  <a:schemeClr val="tx1"/>
                </a:solidFill>
                <a:latin typeface="Calibri" pitchFamily="34" charset="0"/>
              </a:defRPr>
            </a:lvl3pPr>
            <a:lvl4pPr algn="l" defTabSz="457200" rtl="0" eaLnBrk="0" fontAlgn="base" hangingPunct="0">
              <a:spcBef>
                <a:spcPct val="0"/>
              </a:spcBef>
              <a:spcAft>
                <a:spcPct val="0"/>
              </a:spcAft>
              <a:defRPr sz="3200">
                <a:solidFill>
                  <a:schemeClr val="tx1"/>
                </a:solidFill>
                <a:latin typeface="Calibri" pitchFamily="34" charset="0"/>
              </a:defRPr>
            </a:lvl4pPr>
            <a:lvl5pPr algn="l" defTabSz="457200" rtl="0" eaLnBrk="0" fontAlgn="base" hangingPunct="0">
              <a:spcBef>
                <a:spcPct val="0"/>
              </a:spcBef>
              <a:spcAft>
                <a:spcPct val="0"/>
              </a:spcAft>
              <a:defRPr sz="3200">
                <a:solidFill>
                  <a:schemeClr val="tx1"/>
                </a:solidFill>
                <a:latin typeface="Calibri" pitchFamily="34" charset="0"/>
              </a:defRPr>
            </a:lvl5pPr>
            <a:lvl6pPr marL="457200" algn="l" defTabSz="457200" rtl="0" fontAlgn="base">
              <a:spcBef>
                <a:spcPct val="0"/>
              </a:spcBef>
              <a:spcAft>
                <a:spcPct val="0"/>
              </a:spcAft>
              <a:defRPr sz="3200">
                <a:solidFill>
                  <a:schemeClr val="tx1"/>
                </a:solidFill>
                <a:latin typeface="Calibri" pitchFamily="34" charset="0"/>
              </a:defRPr>
            </a:lvl6pPr>
            <a:lvl7pPr marL="914400" algn="l" defTabSz="457200" rtl="0" fontAlgn="base">
              <a:spcBef>
                <a:spcPct val="0"/>
              </a:spcBef>
              <a:spcAft>
                <a:spcPct val="0"/>
              </a:spcAft>
              <a:defRPr sz="3200">
                <a:solidFill>
                  <a:schemeClr val="tx1"/>
                </a:solidFill>
                <a:latin typeface="Calibri" pitchFamily="34" charset="0"/>
              </a:defRPr>
            </a:lvl7pPr>
            <a:lvl8pPr marL="1371600" algn="l" defTabSz="457200" rtl="0" fontAlgn="base">
              <a:spcBef>
                <a:spcPct val="0"/>
              </a:spcBef>
              <a:spcAft>
                <a:spcPct val="0"/>
              </a:spcAft>
              <a:defRPr sz="3200">
                <a:solidFill>
                  <a:schemeClr val="tx1"/>
                </a:solidFill>
                <a:latin typeface="Calibri" pitchFamily="34" charset="0"/>
              </a:defRPr>
            </a:lvl8pPr>
            <a:lvl9pPr marL="1828800" algn="l" defTabSz="457200" rtl="0" fontAlgn="base">
              <a:spcBef>
                <a:spcPct val="0"/>
              </a:spcBef>
              <a:spcAft>
                <a:spcPct val="0"/>
              </a:spcAft>
              <a:defRPr sz="3200">
                <a:solidFill>
                  <a:schemeClr val="tx1"/>
                </a:solidFill>
                <a:latin typeface="Calibri" pitchFamily="34" charset="0"/>
              </a:defRPr>
            </a:lvl9pPr>
          </a:lstStyle>
          <a:p>
            <a:pPr eaLnBrk="1" hangingPunct="1"/>
            <a:r>
              <a:rPr lang="pl-PL" sz="2800" b="1" dirty="0" smtClean="0"/>
              <a:t>Kwestia</a:t>
            </a:r>
            <a:r>
              <a:rPr lang="pl-PL" dirty="0" smtClean="0"/>
              <a:t> „dostępności”. </a:t>
            </a:r>
            <a:endParaRPr lang="en-US" dirty="0" smtClean="0"/>
          </a:p>
        </p:txBody>
      </p:sp>
      <p:sp>
        <p:nvSpPr>
          <p:cNvPr id="4" name="Tijdelijke aanduiding voor inhoud 2"/>
          <p:cNvSpPr>
            <a:spLocks noGrp="1"/>
          </p:cNvSpPr>
          <p:nvPr/>
        </p:nvSpPr>
        <p:spPr bwMode="auto">
          <a:xfrm>
            <a:off x="881450" y="2459508"/>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buFont typeface="Arial" charset="0"/>
              <a:buNone/>
            </a:pPr>
            <a:r>
              <a:rPr lang="en-US" b="1" smtClean="0"/>
              <a:t>5.  </a:t>
            </a:r>
            <a:r>
              <a:rPr lang="pl-PL" b="1" smtClean="0"/>
              <a:t>Akceptuj mnie za to, kim jestem i co wiem</a:t>
            </a:r>
            <a:endParaRPr lang="en-US" b="1" smtClean="0"/>
          </a:p>
          <a:p>
            <a:pPr marL="0" indent="0" eaLnBrk="1" hangingPunct="1"/>
            <a:r>
              <a:rPr lang="pl-PL" b="1" smtClean="0"/>
              <a:t> Pomóż mi zrozumieć i pozwól mi mówić</a:t>
            </a:r>
            <a:endParaRPr lang="en-US" b="1" smtClean="0"/>
          </a:p>
          <a:p>
            <a:pPr marL="0" indent="0" eaLnBrk="1" hangingPunct="1"/>
            <a:r>
              <a:rPr lang="pl-PL" b="1" smtClean="0"/>
              <a:t> Pozwól mi wybierać, daj mi odrobinę kontroli. </a:t>
            </a:r>
            <a:endParaRPr lang="en-US" b="1" smtClean="0"/>
          </a:p>
          <a:p>
            <a:pPr marL="0" indent="0" eaLnBrk="1" hangingPunct="1"/>
            <a:endParaRPr lang="en-US" b="1" smtClean="0"/>
          </a:p>
          <a:p>
            <a:pPr marL="0" indent="0" eaLnBrk="1" hangingPunct="1">
              <a:buFont typeface="Arial" charset="0"/>
              <a:buNone/>
            </a:pPr>
            <a:r>
              <a:rPr lang="en-US" b="1" smtClean="0"/>
              <a:t>6. </a:t>
            </a:r>
            <a:r>
              <a:rPr lang="pl-PL" b="1" smtClean="0"/>
              <a:t>Pozwól mi uczestniczyć</a:t>
            </a:r>
            <a:endParaRPr lang="en-US" b="1" smtClean="0"/>
          </a:p>
          <a:p>
            <a:pPr marL="0" indent="0" eaLnBrk="1" hangingPunct="1">
              <a:buFont typeface="Arial" charset="0"/>
              <a:buNone/>
            </a:pPr>
            <a:endParaRPr lang="en-US" b="1" smtClean="0"/>
          </a:p>
          <a:p>
            <a:pPr marL="0" indent="0" eaLnBrk="1" hangingPunct="1">
              <a:buFont typeface="Arial" charset="0"/>
              <a:buNone/>
            </a:pPr>
            <a:r>
              <a:rPr lang="en-US" b="1" smtClean="0"/>
              <a:t>7. </a:t>
            </a:r>
            <a:r>
              <a:rPr lang="pl-PL" b="1" smtClean="0"/>
              <a:t>Zaspokój moje podstawowe potrzeby</a:t>
            </a:r>
            <a:endParaRPr lang="en-US" b="1" smtClean="0"/>
          </a:p>
          <a:p>
            <a:pPr marL="0" indent="0" eaLnBrk="1" hangingPunct="1">
              <a:buFont typeface="Arial" charset="0"/>
              <a:buNone/>
            </a:pPr>
            <a:r>
              <a:rPr lang="pl-PL" b="1" smtClean="0"/>
              <a:t>Przyszedłem tu, by spędzić trochę czasu z rodziną/przyjaciółmi. </a:t>
            </a:r>
            <a:endParaRPr lang="en-US" b="1" smtClean="0"/>
          </a:p>
          <a:p>
            <a:pPr marL="0" indent="0" eaLnBrk="1" hangingPunct="1">
              <a:buFont typeface="Arial" charset="0"/>
              <a:buNone/>
            </a:pPr>
            <a:endParaRPr lang="en-US" b="1" smtClean="0"/>
          </a:p>
          <a:p>
            <a:pPr marL="0" indent="0" eaLnBrk="1" hangingPunct="1"/>
            <a:endParaRPr lang="en-US" b="1" smtClean="0"/>
          </a:p>
        </p:txBody>
      </p:sp>
    </p:spTree>
    <p:extLst>
      <p:ext uri="{BB962C8B-B14F-4D97-AF65-F5344CB8AC3E}">
        <p14:creationId xmlns:p14="http://schemas.microsoft.com/office/powerpoint/2010/main" val="154336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529" y="-297"/>
            <a:ext cx="12193057" cy="6858594"/>
          </a:xfrm>
          <a:prstGeom prst="rect">
            <a:avLst/>
          </a:prstGeom>
        </p:spPr>
      </p:pic>
      <p:sp>
        <p:nvSpPr>
          <p:cNvPr id="3" name="Titel 1"/>
          <p:cNvSpPr>
            <a:spLocks noGrp="1"/>
          </p:cNvSpPr>
          <p:nvPr/>
        </p:nvSpPr>
        <p:spPr bwMode="auto">
          <a:xfrm>
            <a:off x="778476" y="1746421"/>
            <a:ext cx="8229600" cy="9442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3200" kern="1200">
                <a:solidFill>
                  <a:schemeClr val="tx1"/>
                </a:solidFill>
                <a:latin typeface="+mj-lt"/>
                <a:ea typeface="+mj-ea"/>
                <a:cs typeface="+mj-cs"/>
              </a:defRPr>
            </a:lvl1pPr>
            <a:lvl2pPr algn="l" defTabSz="457200" rtl="0" eaLnBrk="0" fontAlgn="base" hangingPunct="0">
              <a:spcBef>
                <a:spcPct val="0"/>
              </a:spcBef>
              <a:spcAft>
                <a:spcPct val="0"/>
              </a:spcAft>
              <a:defRPr sz="3200">
                <a:solidFill>
                  <a:schemeClr val="tx1"/>
                </a:solidFill>
                <a:latin typeface="Calibri" pitchFamily="34" charset="0"/>
              </a:defRPr>
            </a:lvl2pPr>
            <a:lvl3pPr algn="l" defTabSz="457200" rtl="0" eaLnBrk="0" fontAlgn="base" hangingPunct="0">
              <a:spcBef>
                <a:spcPct val="0"/>
              </a:spcBef>
              <a:spcAft>
                <a:spcPct val="0"/>
              </a:spcAft>
              <a:defRPr sz="3200">
                <a:solidFill>
                  <a:schemeClr val="tx1"/>
                </a:solidFill>
                <a:latin typeface="Calibri" pitchFamily="34" charset="0"/>
              </a:defRPr>
            </a:lvl3pPr>
            <a:lvl4pPr algn="l" defTabSz="457200" rtl="0" eaLnBrk="0" fontAlgn="base" hangingPunct="0">
              <a:spcBef>
                <a:spcPct val="0"/>
              </a:spcBef>
              <a:spcAft>
                <a:spcPct val="0"/>
              </a:spcAft>
              <a:defRPr sz="3200">
                <a:solidFill>
                  <a:schemeClr val="tx1"/>
                </a:solidFill>
                <a:latin typeface="Calibri" pitchFamily="34" charset="0"/>
              </a:defRPr>
            </a:lvl4pPr>
            <a:lvl5pPr algn="l" defTabSz="457200" rtl="0" eaLnBrk="0" fontAlgn="base" hangingPunct="0">
              <a:spcBef>
                <a:spcPct val="0"/>
              </a:spcBef>
              <a:spcAft>
                <a:spcPct val="0"/>
              </a:spcAft>
              <a:defRPr sz="3200">
                <a:solidFill>
                  <a:schemeClr val="tx1"/>
                </a:solidFill>
                <a:latin typeface="Calibri" pitchFamily="34" charset="0"/>
              </a:defRPr>
            </a:lvl5pPr>
            <a:lvl6pPr marL="457200" algn="l" defTabSz="457200" rtl="0" fontAlgn="base">
              <a:spcBef>
                <a:spcPct val="0"/>
              </a:spcBef>
              <a:spcAft>
                <a:spcPct val="0"/>
              </a:spcAft>
              <a:defRPr sz="3200">
                <a:solidFill>
                  <a:schemeClr val="tx1"/>
                </a:solidFill>
                <a:latin typeface="Calibri" pitchFamily="34" charset="0"/>
              </a:defRPr>
            </a:lvl6pPr>
            <a:lvl7pPr marL="914400" algn="l" defTabSz="457200" rtl="0" fontAlgn="base">
              <a:spcBef>
                <a:spcPct val="0"/>
              </a:spcBef>
              <a:spcAft>
                <a:spcPct val="0"/>
              </a:spcAft>
              <a:defRPr sz="3200">
                <a:solidFill>
                  <a:schemeClr val="tx1"/>
                </a:solidFill>
                <a:latin typeface="Calibri" pitchFamily="34" charset="0"/>
              </a:defRPr>
            </a:lvl7pPr>
            <a:lvl8pPr marL="1371600" algn="l" defTabSz="457200" rtl="0" fontAlgn="base">
              <a:spcBef>
                <a:spcPct val="0"/>
              </a:spcBef>
              <a:spcAft>
                <a:spcPct val="0"/>
              </a:spcAft>
              <a:defRPr sz="3200">
                <a:solidFill>
                  <a:schemeClr val="tx1"/>
                </a:solidFill>
                <a:latin typeface="Calibri" pitchFamily="34" charset="0"/>
              </a:defRPr>
            </a:lvl8pPr>
            <a:lvl9pPr marL="1828800" algn="l" defTabSz="457200" rtl="0" fontAlgn="base">
              <a:spcBef>
                <a:spcPct val="0"/>
              </a:spcBef>
              <a:spcAft>
                <a:spcPct val="0"/>
              </a:spcAft>
              <a:defRPr sz="3200">
                <a:solidFill>
                  <a:schemeClr val="tx1"/>
                </a:solidFill>
                <a:latin typeface="Calibri" pitchFamily="34" charset="0"/>
              </a:defRPr>
            </a:lvl9pPr>
          </a:lstStyle>
          <a:p>
            <a:pPr eaLnBrk="1" hangingPunct="1"/>
            <a:r>
              <a:rPr lang="pl-PL" sz="2800" b="1" dirty="0" smtClean="0"/>
              <a:t>Wizyta w muzeum w celu oceny dostępności </a:t>
            </a:r>
            <a:br>
              <a:rPr lang="pl-PL" sz="2800" b="1" dirty="0" smtClean="0"/>
            </a:br>
            <a:r>
              <a:rPr lang="pl-PL" sz="2800" b="1" dirty="0" smtClean="0"/>
              <a:t>dla grupy dzieci, która jutro przybędzie do muzeum.  </a:t>
            </a:r>
            <a:br>
              <a:rPr lang="pl-PL" sz="2800" b="1" dirty="0" smtClean="0"/>
            </a:br>
            <a:endParaRPr lang="en-US" sz="2800" b="1" dirty="0" smtClean="0"/>
          </a:p>
        </p:txBody>
      </p:sp>
      <p:sp>
        <p:nvSpPr>
          <p:cNvPr id="4" name="Tijdelijke aanduiding voor inhoud 2"/>
          <p:cNvSpPr>
            <a:spLocks noGrp="1"/>
          </p:cNvSpPr>
          <p:nvPr/>
        </p:nvSpPr>
        <p:spPr bwMode="auto">
          <a:xfrm>
            <a:off x="778476" y="3220995"/>
            <a:ext cx="9432324" cy="27263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r>
              <a:rPr lang="pl-PL" dirty="0" smtClean="0"/>
              <a:t>Uwzględnienie wszystkich czynników, które zostały tutaj wymienione (opis umiejętności, konsekwencje pedagogiczne, kwestia dostępności):</a:t>
            </a:r>
            <a:endParaRPr lang="en-US" dirty="0" smtClean="0"/>
          </a:p>
          <a:p>
            <a:pPr eaLnBrk="1" hangingPunct="1">
              <a:buFont typeface="Arial" charset="0"/>
              <a:buNone/>
            </a:pPr>
            <a:endParaRPr lang="en-US" dirty="0" smtClean="0"/>
          </a:p>
          <a:p>
            <a:pPr eaLnBrk="1" hangingPunct="1">
              <a:buFont typeface="Arial" charset="0"/>
              <a:buNone/>
            </a:pPr>
            <a:endParaRPr lang="en-US" dirty="0" smtClean="0"/>
          </a:p>
          <a:p>
            <a:pPr eaLnBrk="1" hangingPunct="1">
              <a:buFont typeface="Arial" charset="0"/>
              <a:buNone/>
            </a:pPr>
            <a:r>
              <a:rPr lang="en-US" dirty="0" smtClean="0">
                <a:sym typeface="Wingdings" pitchFamily="2" charset="2"/>
              </a:rPr>
              <a:t> </a:t>
            </a:r>
            <a:r>
              <a:rPr lang="pl-PL" dirty="0" smtClean="0"/>
              <a:t>Jakie czynniki musimy ocenić podczas wizyty?  </a:t>
            </a:r>
            <a:endParaRPr lang="en-US" dirty="0" smtClean="0"/>
          </a:p>
        </p:txBody>
      </p:sp>
    </p:spTree>
    <p:extLst>
      <p:ext uri="{BB962C8B-B14F-4D97-AF65-F5344CB8AC3E}">
        <p14:creationId xmlns:p14="http://schemas.microsoft.com/office/powerpoint/2010/main" val="1105267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Titel 1"/>
          <p:cNvSpPr>
            <a:spLocks noGrp="1"/>
          </p:cNvSpPr>
          <p:nvPr/>
        </p:nvSpPr>
        <p:spPr bwMode="auto">
          <a:xfrm>
            <a:off x="2209800" y="2693987"/>
            <a:ext cx="7772400" cy="14700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3200" kern="1200">
                <a:solidFill>
                  <a:srgbClr val="FFFFFF"/>
                </a:solidFill>
                <a:latin typeface="+mj-lt"/>
                <a:ea typeface="+mj-ea"/>
                <a:cs typeface="+mj-cs"/>
              </a:defRPr>
            </a:lvl1pPr>
            <a:lvl2pPr algn="l" defTabSz="457200" rtl="0" eaLnBrk="0" fontAlgn="base" hangingPunct="0">
              <a:spcBef>
                <a:spcPct val="0"/>
              </a:spcBef>
              <a:spcAft>
                <a:spcPct val="0"/>
              </a:spcAft>
              <a:defRPr sz="3200">
                <a:solidFill>
                  <a:schemeClr val="tx1"/>
                </a:solidFill>
                <a:latin typeface="Calibri" pitchFamily="34" charset="0"/>
              </a:defRPr>
            </a:lvl2pPr>
            <a:lvl3pPr algn="l" defTabSz="457200" rtl="0" eaLnBrk="0" fontAlgn="base" hangingPunct="0">
              <a:spcBef>
                <a:spcPct val="0"/>
              </a:spcBef>
              <a:spcAft>
                <a:spcPct val="0"/>
              </a:spcAft>
              <a:defRPr sz="3200">
                <a:solidFill>
                  <a:schemeClr val="tx1"/>
                </a:solidFill>
                <a:latin typeface="Calibri" pitchFamily="34" charset="0"/>
              </a:defRPr>
            </a:lvl3pPr>
            <a:lvl4pPr algn="l" defTabSz="457200" rtl="0" eaLnBrk="0" fontAlgn="base" hangingPunct="0">
              <a:spcBef>
                <a:spcPct val="0"/>
              </a:spcBef>
              <a:spcAft>
                <a:spcPct val="0"/>
              </a:spcAft>
              <a:defRPr sz="3200">
                <a:solidFill>
                  <a:schemeClr val="tx1"/>
                </a:solidFill>
                <a:latin typeface="Calibri" pitchFamily="34" charset="0"/>
              </a:defRPr>
            </a:lvl4pPr>
            <a:lvl5pPr algn="l" defTabSz="457200" rtl="0" eaLnBrk="0" fontAlgn="base" hangingPunct="0">
              <a:spcBef>
                <a:spcPct val="0"/>
              </a:spcBef>
              <a:spcAft>
                <a:spcPct val="0"/>
              </a:spcAft>
              <a:defRPr sz="3200">
                <a:solidFill>
                  <a:schemeClr val="tx1"/>
                </a:solidFill>
                <a:latin typeface="Calibri" pitchFamily="34" charset="0"/>
              </a:defRPr>
            </a:lvl5pPr>
            <a:lvl6pPr marL="457200" algn="l" defTabSz="457200" rtl="0" fontAlgn="base">
              <a:spcBef>
                <a:spcPct val="0"/>
              </a:spcBef>
              <a:spcAft>
                <a:spcPct val="0"/>
              </a:spcAft>
              <a:defRPr sz="3200">
                <a:solidFill>
                  <a:schemeClr val="tx1"/>
                </a:solidFill>
                <a:latin typeface="Calibri" pitchFamily="34" charset="0"/>
              </a:defRPr>
            </a:lvl6pPr>
            <a:lvl7pPr marL="914400" algn="l" defTabSz="457200" rtl="0" fontAlgn="base">
              <a:spcBef>
                <a:spcPct val="0"/>
              </a:spcBef>
              <a:spcAft>
                <a:spcPct val="0"/>
              </a:spcAft>
              <a:defRPr sz="3200">
                <a:solidFill>
                  <a:schemeClr val="tx1"/>
                </a:solidFill>
                <a:latin typeface="Calibri" pitchFamily="34" charset="0"/>
              </a:defRPr>
            </a:lvl7pPr>
            <a:lvl8pPr marL="1371600" algn="l" defTabSz="457200" rtl="0" fontAlgn="base">
              <a:spcBef>
                <a:spcPct val="0"/>
              </a:spcBef>
              <a:spcAft>
                <a:spcPct val="0"/>
              </a:spcAft>
              <a:defRPr sz="3200">
                <a:solidFill>
                  <a:schemeClr val="tx1"/>
                </a:solidFill>
                <a:latin typeface="Calibri" pitchFamily="34" charset="0"/>
              </a:defRPr>
            </a:lvl8pPr>
            <a:lvl9pPr marL="1828800" algn="l" defTabSz="457200" rtl="0" fontAlgn="base">
              <a:spcBef>
                <a:spcPct val="0"/>
              </a:spcBef>
              <a:spcAft>
                <a:spcPct val="0"/>
              </a:spcAft>
              <a:defRPr sz="3200">
                <a:solidFill>
                  <a:schemeClr val="tx1"/>
                </a:solidFill>
                <a:latin typeface="Calibri" pitchFamily="34" charset="0"/>
              </a:defRPr>
            </a:lvl9pPr>
          </a:lstStyle>
          <a:p>
            <a:pPr algn="ctr" eaLnBrk="1" hangingPunct="1"/>
            <a:r>
              <a:rPr lang="en-US" sz="2800" dirty="0" smtClean="0"/>
              <a:t>“</a:t>
            </a:r>
            <a:r>
              <a:rPr lang="pl-PL" sz="2800" b="1" dirty="0" smtClean="0"/>
              <a:t>Moje muzeum jest Twoim muzeum.</a:t>
            </a:r>
            <a:r>
              <a:rPr lang="en-US" sz="2800" dirty="0" smtClean="0"/>
              <a:t>” </a:t>
            </a:r>
            <a:br>
              <a:rPr lang="en-US" sz="2800" dirty="0" smtClean="0"/>
            </a:br>
            <a:r>
              <a:rPr lang="pl-PL" sz="2800" dirty="0" smtClean="0"/>
              <a:t>Zwiedzanie muzeów</a:t>
            </a:r>
            <a:r>
              <a:rPr lang="en-US" sz="2800" dirty="0" smtClean="0"/>
              <a:t> </a:t>
            </a:r>
            <a:r>
              <a:rPr lang="pl-PL" sz="2800" dirty="0" smtClean="0"/>
              <a:t>z osobami </a:t>
            </a:r>
            <a:br>
              <a:rPr lang="pl-PL" sz="2800" dirty="0" smtClean="0"/>
            </a:br>
            <a:r>
              <a:rPr lang="pl-PL" sz="2800" dirty="0" smtClean="0"/>
              <a:t>z niepełnosprawnością intelektualną. </a:t>
            </a:r>
            <a:endParaRPr lang="nl-BE" sz="2800" dirty="0" smtClean="0"/>
          </a:p>
        </p:txBody>
      </p:sp>
      <p:sp>
        <p:nvSpPr>
          <p:cNvPr id="4" name="Titel 1"/>
          <p:cNvSpPr>
            <a:spLocks noGrp="1"/>
          </p:cNvSpPr>
          <p:nvPr/>
        </p:nvSpPr>
        <p:spPr bwMode="auto">
          <a:xfrm>
            <a:off x="2362200" y="2846387"/>
            <a:ext cx="7772400" cy="14700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3200" kern="1200">
                <a:solidFill>
                  <a:srgbClr val="FFFFFF"/>
                </a:solidFill>
                <a:latin typeface="+mj-lt"/>
                <a:ea typeface="+mj-ea"/>
                <a:cs typeface="+mj-cs"/>
              </a:defRPr>
            </a:lvl1pPr>
            <a:lvl2pPr algn="l" defTabSz="457200" rtl="0" eaLnBrk="0" fontAlgn="base" hangingPunct="0">
              <a:spcBef>
                <a:spcPct val="0"/>
              </a:spcBef>
              <a:spcAft>
                <a:spcPct val="0"/>
              </a:spcAft>
              <a:defRPr sz="3200">
                <a:solidFill>
                  <a:schemeClr val="tx1"/>
                </a:solidFill>
                <a:latin typeface="Calibri" pitchFamily="34" charset="0"/>
              </a:defRPr>
            </a:lvl2pPr>
            <a:lvl3pPr algn="l" defTabSz="457200" rtl="0" eaLnBrk="0" fontAlgn="base" hangingPunct="0">
              <a:spcBef>
                <a:spcPct val="0"/>
              </a:spcBef>
              <a:spcAft>
                <a:spcPct val="0"/>
              </a:spcAft>
              <a:defRPr sz="3200">
                <a:solidFill>
                  <a:schemeClr val="tx1"/>
                </a:solidFill>
                <a:latin typeface="Calibri" pitchFamily="34" charset="0"/>
              </a:defRPr>
            </a:lvl3pPr>
            <a:lvl4pPr algn="l" defTabSz="457200" rtl="0" eaLnBrk="0" fontAlgn="base" hangingPunct="0">
              <a:spcBef>
                <a:spcPct val="0"/>
              </a:spcBef>
              <a:spcAft>
                <a:spcPct val="0"/>
              </a:spcAft>
              <a:defRPr sz="3200">
                <a:solidFill>
                  <a:schemeClr val="tx1"/>
                </a:solidFill>
                <a:latin typeface="Calibri" pitchFamily="34" charset="0"/>
              </a:defRPr>
            </a:lvl4pPr>
            <a:lvl5pPr algn="l" defTabSz="457200" rtl="0" eaLnBrk="0" fontAlgn="base" hangingPunct="0">
              <a:spcBef>
                <a:spcPct val="0"/>
              </a:spcBef>
              <a:spcAft>
                <a:spcPct val="0"/>
              </a:spcAft>
              <a:defRPr sz="3200">
                <a:solidFill>
                  <a:schemeClr val="tx1"/>
                </a:solidFill>
                <a:latin typeface="Calibri" pitchFamily="34" charset="0"/>
              </a:defRPr>
            </a:lvl5pPr>
            <a:lvl6pPr marL="457200" algn="l" defTabSz="457200" rtl="0" fontAlgn="base">
              <a:spcBef>
                <a:spcPct val="0"/>
              </a:spcBef>
              <a:spcAft>
                <a:spcPct val="0"/>
              </a:spcAft>
              <a:defRPr sz="3200">
                <a:solidFill>
                  <a:schemeClr val="tx1"/>
                </a:solidFill>
                <a:latin typeface="Calibri" pitchFamily="34" charset="0"/>
              </a:defRPr>
            </a:lvl6pPr>
            <a:lvl7pPr marL="914400" algn="l" defTabSz="457200" rtl="0" fontAlgn="base">
              <a:spcBef>
                <a:spcPct val="0"/>
              </a:spcBef>
              <a:spcAft>
                <a:spcPct val="0"/>
              </a:spcAft>
              <a:defRPr sz="3200">
                <a:solidFill>
                  <a:schemeClr val="tx1"/>
                </a:solidFill>
                <a:latin typeface="Calibri" pitchFamily="34" charset="0"/>
              </a:defRPr>
            </a:lvl7pPr>
            <a:lvl8pPr marL="1371600" algn="l" defTabSz="457200" rtl="0" fontAlgn="base">
              <a:spcBef>
                <a:spcPct val="0"/>
              </a:spcBef>
              <a:spcAft>
                <a:spcPct val="0"/>
              </a:spcAft>
              <a:defRPr sz="3200">
                <a:solidFill>
                  <a:schemeClr val="tx1"/>
                </a:solidFill>
                <a:latin typeface="Calibri" pitchFamily="34" charset="0"/>
              </a:defRPr>
            </a:lvl8pPr>
            <a:lvl9pPr marL="1828800" algn="l" defTabSz="457200" rtl="0" fontAlgn="base">
              <a:spcBef>
                <a:spcPct val="0"/>
              </a:spcBef>
              <a:spcAft>
                <a:spcPct val="0"/>
              </a:spcAft>
              <a:defRPr sz="3200">
                <a:solidFill>
                  <a:schemeClr val="tx1"/>
                </a:solidFill>
                <a:latin typeface="Calibri"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srgbClr val="FFFFFF"/>
                </a:solidFill>
                <a:effectLst/>
                <a:uLnTx/>
                <a:uFillTx/>
                <a:latin typeface="Calibri"/>
              </a:rPr>
              <a:t>“</a:t>
            </a:r>
            <a:r>
              <a:rPr kumimoji="0" lang="pl-PL" sz="2800" b="1" i="0" u="none" strike="noStrike" kern="1200" cap="none" spc="0" normalizeH="0" baseline="0" noProof="0" dirty="0" smtClean="0">
                <a:ln>
                  <a:noFill/>
                </a:ln>
                <a:solidFill>
                  <a:srgbClr val="FFFFFF"/>
                </a:solidFill>
                <a:effectLst/>
                <a:uLnTx/>
                <a:uFillTx/>
                <a:latin typeface="Calibri"/>
              </a:rPr>
              <a:t>Moje muzeum jest Twoim muzeum.</a:t>
            </a:r>
            <a:r>
              <a:rPr kumimoji="0" lang="en-US" sz="2800" b="0" i="0" u="none" strike="noStrike" kern="1200" cap="none" spc="0" normalizeH="0" baseline="0" noProof="0" dirty="0" smtClean="0">
                <a:ln>
                  <a:noFill/>
                </a:ln>
                <a:solidFill>
                  <a:srgbClr val="FFFFFF"/>
                </a:solidFill>
                <a:effectLst/>
                <a:uLnTx/>
                <a:uFillTx/>
                <a:latin typeface="Calibri"/>
              </a:rPr>
              <a:t>” </a:t>
            </a:r>
            <a:br>
              <a:rPr kumimoji="0" lang="en-US" sz="2800" b="0" i="0" u="none" strike="noStrike" kern="1200" cap="none" spc="0" normalizeH="0" baseline="0" noProof="0" dirty="0" smtClean="0">
                <a:ln>
                  <a:noFill/>
                </a:ln>
                <a:solidFill>
                  <a:srgbClr val="FFFFFF"/>
                </a:solidFill>
                <a:effectLst/>
                <a:uLnTx/>
                <a:uFillTx/>
                <a:latin typeface="Calibri"/>
              </a:rPr>
            </a:br>
            <a:r>
              <a:rPr kumimoji="0" lang="pl-PL" sz="2800" b="0" i="0" u="none" strike="noStrike" kern="1200" cap="none" spc="0" normalizeH="0" baseline="0" noProof="0" dirty="0" smtClean="0">
                <a:ln>
                  <a:noFill/>
                </a:ln>
                <a:solidFill>
                  <a:srgbClr val="FFFFFF"/>
                </a:solidFill>
                <a:effectLst/>
                <a:uLnTx/>
                <a:uFillTx/>
                <a:latin typeface="Calibri"/>
              </a:rPr>
              <a:t>Zwiedzanie muzeów</a:t>
            </a:r>
            <a:r>
              <a:rPr kumimoji="0" lang="en-US" sz="2800" b="0" i="0" u="none" strike="noStrike" kern="1200" cap="none" spc="0" normalizeH="0" baseline="0" noProof="0" dirty="0" smtClean="0">
                <a:ln>
                  <a:noFill/>
                </a:ln>
                <a:solidFill>
                  <a:srgbClr val="FFFFFF"/>
                </a:solidFill>
                <a:effectLst/>
                <a:uLnTx/>
                <a:uFillTx/>
                <a:latin typeface="Calibri"/>
              </a:rPr>
              <a:t> </a:t>
            </a:r>
            <a:r>
              <a:rPr kumimoji="0" lang="pl-PL" sz="2800" b="0" i="0" u="none" strike="noStrike" kern="1200" cap="none" spc="0" normalizeH="0" baseline="0" noProof="0" dirty="0" smtClean="0">
                <a:ln>
                  <a:noFill/>
                </a:ln>
                <a:solidFill>
                  <a:srgbClr val="FFFFFF"/>
                </a:solidFill>
                <a:effectLst/>
                <a:uLnTx/>
                <a:uFillTx/>
                <a:latin typeface="Calibri"/>
              </a:rPr>
              <a:t>z osobami </a:t>
            </a:r>
            <a:br>
              <a:rPr kumimoji="0" lang="pl-PL" sz="2800" b="0" i="0" u="none" strike="noStrike" kern="1200" cap="none" spc="0" normalizeH="0" baseline="0" noProof="0" dirty="0" smtClean="0">
                <a:ln>
                  <a:noFill/>
                </a:ln>
                <a:solidFill>
                  <a:srgbClr val="FFFFFF"/>
                </a:solidFill>
                <a:effectLst/>
                <a:uLnTx/>
                <a:uFillTx/>
                <a:latin typeface="Calibri"/>
              </a:rPr>
            </a:br>
            <a:r>
              <a:rPr kumimoji="0" lang="pl-PL" sz="2800" b="0" i="0" u="none" strike="noStrike" kern="1200" cap="none" spc="0" normalizeH="0" baseline="0" noProof="0" dirty="0" smtClean="0">
                <a:ln>
                  <a:noFill/>
                </a:ln>
                <a:solidFill>
                  <a:srgbClr val="FFFFFF"/>
                </a:solidFill>
                <a:effectLst/>
                <a:uLnTx/>
                <a:uFillTx/>
                <a:latin typeface="Calibri"/>
              </a:rPr>
              <a:t>z niepełnosprawnością intelektualną. </a:t>
            </a:r>
            <a:endParaRPr kumimoji="0" lang="nl-BE" sz="2800" b="0" i="0" u="none" strike="noStrike" kern="1200" cap="none" spc="0" normalizeH="0" baseline="0" noProof="0" dirty="0" smtClean="0">
              <a:ln>
                <a:noFill/>
              </a:ln>
              <a:solidFill>
                <a:srgbClr val="FFFFFF"/>
              </a:solidFill>
              <a:effectLst/>
              <a:uLnTx/>
              <a:uFillTx/>
              <a:latin typeface="Calibri"/>
            </a:endParaRPr>
          </a:p>
        </p:txBody>
      </p:sp>
      <p:sp>
        <p:nvSpPr>
          <p:cNvPr id="7" name="Prostokąt 6"/>
          <p:cNvSpPr/>
          <p:nvPr/>
        </p:nvSpPr>
        <p:spPr>
          <a:xfrm>
            <a:off x="840259" y="5125540"/>
            <a:ext cx="6096000" cy="923330"/>
          </a:xfrm>
          <a:prstGeom prst="rect">
            <a:avLst/>
          </a:prstGeom>
        </p:spPr>
        <p:txBody>
          <a:bodyPr>
            <a:spAutoFit/>
          </a:bodyPr>
          <a:lstStyle/>
          <a:p>
            <a:r>
              <a:rPr lang="nl-BE" dirty="0" smtClean="0"/>
              <a:t>Mireille Defreyne</a:t>
            </a:r>
          </a:p>
          <a:p>
            <a:r>
              <a:rPr lang="pl-PL" dirty="0" smtClean="0"/>
              <a:t>Koordynator Grupy Badawczej</a:t>
            </a:r>
            <a:r>
              <a:rPr lang="nl-BE" dirty="0" smtClean="0"/>
              <a:t> </a:t>
            </a:r>
            <a:r>
              <a:rPr lang="pl-PL" dirty="0" smtClean="0"/>
              <a:t>„Kultura w szkole”</a:t>
            </a:r>
            <a:r>
              <a:rPr lang="nl-BE" dirty="0" smtClean="0"/>
              <a:t>.</a:t>
            </a:r>
          </a:p>
          <a:p>
            <a:r>
              <a:rPr lang="nl-BE" dirty="0" smtClean="0"/>
              <a:t>VIVES, Belg</a:t>
            </a:r>
            <a:r>
              <a:rPr lang="pl-PL" dirty="0" err="1" smtClean="0"/>
              <a:t>ia</a:t>
            </a:r>
            <a:endParaRPr lang="nl-BE" dirty="0" smtClean="0"/>
          </a:p>
        </p:txBody>
      </p:sp>
      <p:sp>
        <p:nvSpPr>
          <p:cNvPr id="8" name="Prostokąt 7"/>
          <p:cNvSpPr/>
          <p:nvPr/>
        </p:nvSpPr>
        <p:spPr>
          <a:xfrm>
            <a:off x="3303373" y="2595087"/>
            <a:ext cx="6096000" cy="1384995"/>
          </a:xfrm>
          <a:prstGeom prst="rect">
            <a:avLst/>
          </a:prstGeom>
        </p:spPr>
        <p:txBody>
          <a:bodyPr>
            <a:spAutoFit/>
          </a:bodyPr>
          <a:lstStyle/>
          <a:p>
            <a:r>
              <a:rPr lang="en-US" sz="2800" dirty="0" smtClean="0"/>
              <a:t>“</a:t>
            </a:r>
            <a:r>
              <a:rPr lang="pl-PL" sz="2800" b="1" dirty="0" smtClean="0"/>
              <a:t>Moje muzeum jest Twoim muzeum.</a:t>
            </a:r>
            <a:r>
              <a:rPr lang="en-US" sz="2800" dirty="0" smtClean="0"/>
              <a:t>” </a:t>
            </a:r>
            <a:br>
              <a:rPr lang="en-US" sz="2800" dirty="0" smtClean="0"/>
            </a:br>
            <a:r>
              <a:rPr lang="pl-PL" sz="2800" dirty="0" smtClean="0"/>
              <a:t>Zwiedzanie muzeów</a:t>
            </a:r>
            <a:r>
              <a:rPr lang="en-US" sz="2800" dirty="0" smtClean="0"/>
              <a:t> </a:t>
            </a:r>
            <a:r>
              <a:rPr lang="pl-PL" sz="2800" dirty="0" smtClean="0"/>
              <a:t>z osobami </a:t>
            </a:r>
            <a:br>
              <a:rPr lang="pl-PL" sz="2800" dirty="0" smtClean="0"/>
            </a:br>
            <a:r>
              <a:rPr lang="pl-PL" sz="2800" dirty="0" smtClean="0"/>
              <a:t>z niepełnosprawnością intelektualną. </a:t>
            </a:r>
            <a:endParaRPr lang="pl-PL" sz="2800" dirty="0"/>
          </a:p>
        </p:txBody>
      </p:sp>
    </p:spTree>
    <p:extLst>
      <p:ext uri="{BB962C8B-B14F-4D97-AF65-F5344CB8AC3E}">
        <p14:creationId xmlns:p14="http://schemas.microsoft.com/office/powerpoint/2010/main" val="14946532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529" y="-297"/>
            <a:ext cx="12193057" cy="6858594"/>
          </a:xfrm>
          <a:prstGeom prst="rect">
            <a:avLst/>
          </a:prstGeom>
        </p:spPr>
      </p:pic>
      <p:sp>
        <p:nvSpPr>
          <p:cNvPr id="4" name="Titel 2"/>
          <p:cNvSpPr>
            <a:spLocks noGrp="1"/>
          </p:cNvSpPr>
          <p:nvPr/>
        </p:nvSpPr>
        <p:spPr bwMode="auto">
          <a:xfrm>
            <a:off x="815546" y="1672281"/>
            <a:ext cx="9395254" cy="23282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3200" kern="1200">
                <a:solidFill>
                  <a:schemeClr val="bg1"/>
                </a:solidFill>
                <a:latin typeface="+mj-lt"/>
                <a:ea typeface="+mj-ea"/>
                <a:cs typeface="+mj-cs"/>
              </a:defRPr>
            </a:lvl1pPr>
            <a:lvl2pPr algn="l" defTabSz="457200" rtl="0" eaLnBrk="0" fontAlgn="base" hangingPunct="0">
              <a:spcBef>
                <a:spcPct val="0"/>
              </a:spcBef>
              <a:spcAft>
                <a:spcPct val="0"/>
              </a:spcAft>
              <a:defRPr sz="3200">
                <a:solidFill>
                  <a:schemeClr val="tx1"/>
                </a:solidFill>
                <a:latin typeface="Calibri" pitchFamily="34" charset="0"/>
              </a:defRPr>
            </a:lvl2pPr>
            <a:lvl3pPr algn="l" defTabSz="457200" rtl="0" eaLnBrk="0" fontAlgn="base" hangingPunct="0">
              <a:spcBef>
                <a:spcPct val="0"/>
              </a:spcBef>
              <a:spcAft>
                <a:spcPct val="0"/>
              </a:spcAft>
              <a:defRPr sz="3200">
                <a:solidFill>
                  <a:schemeClr val="tx1"/>
                </a:solidFill>
                <a:latin typeface="Calibri" pitchFamily="34" charset="0"/>
              </a:defRPr>
            </a:lvl3pPr>
            <a:lvl4pPr algn="l" defTabSz="457200" rtl="0" eaLnBrk="0" fontAlgn="base" hangingPunct="0">
              <a:spcBef>
                <a:spcPct val="0"/>
              </a:spcBef>
              <a:spcAft>
                <a:spcPct val="0"/>
              </a:spcAft>
              <a:defRPr sz="3200">
                <a:solidFill>
                  <a:schemeClr val="tx1"/>
                </a:solidFill>
                <a:latin typeface="Calibri" pitchFamily="34" charset="0"/>
              </a:defRPr>
            </a:lvl4pPr>
            <a:lvl5pPr algn="l" defTabSz="457200" rtl="0" eaLnBrk="0" fontAlgn="base" hangingPunct="0">
              <a:spcBef>
                <a:spcPct val="0"/>
              </a:spcBef>
              <a:spcAft>
                <a:spcPct val="0"/>
              </a:spcAft>
              <a:defRPr sz="3200">
                <a:solidFill>
                  <a:schemeClr val="tx1"/>
                </a:solidFill>
                <a:latin typeface="Calibri" pitchFamily="34" charset="0"/>
              </a:defRPr>
            </a:lvl5pPr>
            <a:lvl6pPr marL="457200" algn="l" defTabSz="457200" rtl="0" fontAlgn="base">
              <a:spcBef>
                <a:spcPct val="0"/>
              </a:spcBef>
              <a:spcAft>
                <a:spcPct val="0"/>
              </a:spcAft>
              <a:defRPr sz="3200">
                <a:solidFill>
                  <a:schemeClr val="tx1"/>
                </a:solidFill>
                <a:latin typeface="Calibri" pitchFamily="34" charset="0"/>
              </a:defRPr>
            </a:lvl6pPr>
            <a:lvl7pPr marL="914400" algn="l" defTabSz="457200" rtl="0" fontAlgn="base">
              <a:spcBef>
                <a:spcPct val="0"/>
              </a:spcBef>
              <a:spcAft>
                <a:spcPct val="0"/>
              </a:spcAft>
              <a:defRPr sz="3200">
                <a:solidFill>
                  <a:schemeClr val="tx1"/>
                </a:solidFill>
                <a:latin typeface="Calibri" pitchFamily="34" charset="0"/>
              </a:defRPr>
            </a:lvl7pPr>
            <a:lvl8pPr marL="1371600" algn="l" defTabSz="457200" rtl="0" fontAlgn="base">
              <a:spcBef>
                <a:spcPct val="0"/>
              </a:spcBef>
              <a:spcAft>
                <a:spcPct val="0"/>
              </a:spcAft>
              <a:defRPr sz="3200">
                <a:solidFill>
                  <a:schemeClr val="tx1"/>
                </a:solidFill>
                <a:latin typeface="Calibri" pitchFamily="34" charset="0"/>
              </a:defRPr>
            </a:lvl8pPr>
            <a:lvl9pPr marL="1828800" algn="l" defTabSz="457200" rtl="0" fontAlgn="base">
              <a:spcBef>
                <a:spcPct val="0"/>
              </a:spcBef>
              <a:spcAft>
                <a:spcPct val="0"/>
              </a:spcAft>
              <a:defRPr sz="3200">
                <a:solidFill>
                  <a:schemeClr val="tx1"/>
                </a:solidFill>
                <a:latin typeface="Calibri" pitchFamily="34" charset="0"/>
              </a:defRPr>
            </a:lvl9pPr>
          </a:lstStyle>
          <a:p>
            <a:pPr eaLnBrk="1" hangingPunct="1"/>
            <a:r>
              <a:rPr lang="nl-BE" sz="2800" b="1" dirty="0" smtClean="0">
                <a:solidFill>
                  <a:schemeClr val="tx1"/>
                </a:solidFill>
              </a:rPr>
              <a:t>D</a:t>
            </a:r>
            <a:r>
              <a:rPr lang="pl-PL" sz="2800" b="1" dirty="0" err="1" smtClean="0">
                <a:solidFill>
                  <a:schemeClr val="tx1"/>
                </a:solidFill>
              </a:rPr>
              <a:t>zień</a:t>
            </a:r>
            <a:r>
              <a:rPr lang="nl-BE" sz="2800" b="1" dirty="0" smtClean="0">
                <a:solidFill>
                  <a:schemeClr val="tx1"/>
                </a:solidFill>
              </a:rPr>
              <a:t> 1</a:t>
            </a:r>
          </a:p>
        </p:txBody>
      </p:sp>
      <p:sp>
        <p:nvSpPr>
          <p:cNvPr id="5" name="Tijdelijke aanduiding voor inhoud 1"/>
          <p:cNvSpPr>
            <a:spLocks noGrp="1"/>
          </p:cNvSpPr>
          <p:nvPr/>
        </p:nvSpPr>
        <p:spPr bwMode="auto">
          <a:xfrm>
            <a:off x="889686" y="2636108"/>
            <a:ext cx="9321114" cy="30558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r>
              <a:rPr lang="pl-PL" b="1" smtClean="0"/>
              <a:t>11:45-12:30 </a:t>
            </a:r>
            <a:r>
              <a:rPr lang="pl-PL" smtClean="0"/>
              <a:t>/nowy sposób myślenia o przekazywaniu dziecictwa historycznego osobom z niepełnosprawnością intelektualną/ </a:t>
            </a:r>
            <a:endParaRPr lang="nl-BE" smtClean="0"/>
          </a:p>
          <a:p>
            <a:pPr eaLnBrk="1" hangingPunct="1"/>
            <a:r>
              <a:rPr lang="pl-PL" smtClean="0"/>
              <a:t>- Ken Robinson (pojęcie myślenia dywergencyjnego) /(myślenie twórcze)/</a:t>
            </a:r>
            <a:endParaRPr lang="en-US" smtClean="0"/>
          </a:p>
          <a:p>
            <a:pPr eaLnBrk="1" hangingPunct="1"/>
            <a:r>
              <a:rPr lang="pl-PL" smtClean="0"/>
              <a:t>- Arthur Koestler asocjacja (skojarzenie bliskie) – prowokacja – bisocjacja (skojarzenie dalekie)</a:t>
            </a:r>
            <a:endParaRPr lang="nl-BE" smtClean="0"/>
          </a:p>
        </p:txBody>
      </p:sp>
    </p:spTree>
    <p:extLst>
      <p:ext uri="{BB962C8B-B14F-4D97-AF65-F5344CB8AC3E}">
        <p14:creationId xmlns:p14="http://schemas.microsoft.com/office/powerpoint/2010/main" val="19711739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529" y="-297"/>
            <a:ext cx="12193057" cy="6858594"/>
          </a:xfrm>
          <a:prstGeom prst="rect">
            <a:avLst/>
          </a:prstGeom>
        </p:spPr>
      </p:pic>
      <p:sp>
        <p:nvSpPr>
          <p:cNvPr id="3" name="Titel 2"/>
          <p:cNvSpPr>
            <a:spLocks noGrp="1"/>
          </p:cNvSpPr>
          <p:nvPr/>
        </p:nvSpPr>
        <p:spPr bwMode="auto">
          <a:xfrm>
            <a:off x="840259" y="1647568"/>
            <a:ext cx="9370541" cy="23529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3200" kern="1200">
                <a:solidFill>
                  <a:schemeClr val="bg1"/>
                </a:solidFill>
                <a:latin typeface="+mj-lt"/>
                <a:ea typeface="+mj-ea"/>
                <a:cs typeface="+mj-cs"/>
              </a:defRPr>
            </a:lvl1pPr>
            <a:lvl2pPr algn="l" defTabSz="457200" rtl="0" eaLnBrk="0" fontAlgn="base" hangingPunct="0">
              <a:spcBef>
                <a:spcPct val="0"/>
              </a:spcBef>
              <a:spcAft>
                <a:spcPct val="0"/>
              </a:spcAft>
              <a:defRPr sz="3200">
                <a:solidFill>
                  <a:schemeClr val="tx1"/>
                </a:solidFill>
                <a:latin typeface="Calibri" pitchFamily="34" charset="0"/>
              </a:defRPr>
            </a:lvl2pPr>
            <a:lvl3pPr algn="l" defTabSz="457200" rtl="0" eaLnBrk="0" fontAlgn="base" hangingPunct="0">
              <a:spcBef>
                <a:spcPct val="0"/>
              </a:spcBef>
              <a:spcAft>
                <a:spcPct val="0"/>
              </a:spcAft>
              <a:defRPr sz="3200">
                <a:solidFill>
                  <a:schemeClr val="tx1"/>
                </a:solidFill>
                <a:latin typeface="Calibri" pitchFamily="34" charset="0"/>
              </a:defRPr>
            </a:lvl3pPr>
            <a:lvl4pPr algn="l" defTabSz="457200" rtl="0" eaLnBrk="0" fontAlgn="base" hangingPunct="0">
              <a:spcBef>
                <a:spcPct val="0"/>
              </a:spcBef>
              <a:spcAft>
                <a:spcPct val="0"/>
              </a:spcAft>
              <a:defRPr sz="3200">
                <a:solidFill>
                  <a:schemeClr val="tx1"/>
                </a:solidFill>
                <a:latin typeface="Calibri" pitchFamily="34" charset="0"/>
              </a:defRPr>
            </a:lvl4pPr>
            <a:lvl5pPr algn="l" defTabSz="457200" rtl="0" eaLnBrk="0" fontAlgn="base" hangingPunct="0">
              <a:spcBef>
                <a:spcPct val="0"/>
              </a:spcBef>
              <a:spcAft>
                <a:spcPct val="0"/>
              </a:spcAft>
              <a:defRPr sz="3200">
                <a:solidFill>
                  <a:schemeClr val="tx1"/>
                </a:solidFill>
                <a:latin typeface="Calibri" pitchFamily="34" charset="0"/>
              </a:defRPr>
            </a:lvl5pPr>
            <a:lvl6pPr marL="457200" algn="l" defTabSz="457200" rtl="0" fontAlgn="base">
              <a:spcBef>
                <a:spcPct val="0"/>
              </a:spcBef>
              <a:spcAft>
                <a:spcPct val="0"/>
              </a:spcAft>
              <a:defRPr sz="3200">
                <a:solidFill>
                  <a:schemeClr val="tx1"/>
                </a:solidFill>
                <a:latin typeface="Calibri" pitchFamily="34" charset="0"/>
              </a:defRPr>
            </a:lvl6pPr>
            <a:lvl7pPr marL="914400" algn="l" defTabSz="457200" rtl="0" fontAlgn="base">
              <a:spcBef>
                <a:spcPct val="0"/>
              </a:spcBef>
              <a:spcAft>
                <a:spcPct val="0"/>
              </a:spcAft>
              <a:defRPr sz="3200">
                <a:solidFill>
                  <a:schemeClr val="tx1"/>
                </a:solidFill>
                <a:latin typeface="Calibri" pitchFamily="34" charset="0"/>
              </a:defRPr>
            </a:lvl7pPr>
            <a:lvl8pPr marL="1371600" algn="l" defTabSz="457200" rtl="0" fontAlgn="base">
              <a:spcBef>
                <a:spcPct val="0"/>
              </a:spcBef>
              <a:spcAft>
                <a:spcPct val="0"/>
              </a:spcAft>
              <a:defRPr sz="3200">
                <a:solidFill>
                  <a:schemeClr val="tx1"/>
                </a:solidFill>
                <a:latin typeface="Calibri" pitchFamily="34" charset="0"/>
              </a:defRPr>
            </a:lvl8pPr>
            <a:lvl9pPr marL="1828800" algn="l" defTabSz="457200" rtl="0" fontAlgn="base">
              <a:spcBef>
                <a:spcPct val="0"/>
              </a:spcBef>
              <a:spcAft>
                <a:spcPct val="0"/>
              </a:spcAft>
              <a:defRPr sz="3200">
                <a:solidFill>
                  <a:schemeClr val="tx1"/>
                </a:solidFill>
                <a:latin typeface="Calibri" pitchFamily="34" charset="0"/>
              </a:defRPr>
            </a:lvl9pPr>
          </a:lstStyle>
          <a:p>
            <a:pPr eaLnBrk="1" hangingPunct="1"/>
            <a:r>
              <a:rPr lang="en-US" sz="2800" b="1" dirty="0" smtClean="0">
                <a:solidFill>
                  <a:schemeClr val="tx1"/>
                </a:solidFill>
              </a:rPr>
              <a:t>Ken Robinson: </a:t>
            </a:r>
            <a:r>
              <a:rPr lang="pl-PL" sz="2800" b="1" dirty="0" smtClean="0">
                <a:solidFill>
                  <a:schemeClr val="tx1"/>
                </a:solidFill>
              </a:rPr>
              <a:t>myślenie kreatywne</a:t>
            </a:r>
            <a:endParaRPr lang="en-US" sz="2800" b="1" dirty="0" smtClean="0">
              <a:solidFill>
                <a:schemeClr val="tx1"/>
              </a:solidFill>
            </a:endParaRPr>
          </a:p>
        </p:txBody>
      </p:sp>
      <p:sp>
        <p:nvSpPr>
          <p:cNvPr id="4" name="Tijdelijke aanduiding voor inhoud 1"/>
          <p:cNvSpPr>
            <a:spLocks noGrp="1"/>
          </p:cNvSpPr>
          <p:nvPr/>
        </p:nvSpPr>
        <p:spPr bwMode="auto">
          <a:xfrm>
            <a:off x="840259" y="2108886"/>
            <a:ext cx="9370541" cy="35830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buFont typeface="Arial" charset="0"/>
              <a:buNone/>
            </a:pPr>
            <a:endParaRPr lang="en-US" dirty="0" smtClean="0"/>
          </a:p>
          <a:p>
            <a:pPr marL="0" indent="0" eaLnBrk="1" hangingPunct="1">
              <a:buFont typeface="Arial" charset="0"/>
              <a:buNone/>
            </a:pPr>
            <a:r>
              <a:rPr lang="en-US" dirty="0" smtClean="0">
                <a:hlinkClick r:id="rId3"/>
              </a:rPr>
              <a:t>https://www.youtube.com/watch?v=zDZFcDGpL4U</a:t>
            </a:r>
            <a:endParaRPr lang="en-US" dirty="0" smtClean="0"/>
          </a:p>
          <a:p>
            <a:pPr marL="0" indent="0" eaLnBrk="1" hangingPunct="1">
              <a:buFont typeface="Arial" charset="0"/>
              <a:buNone/>
            </a:pPr>
            <a:endParaRPr lang="en-US" dirty="0" smtClean="0"/>
          </a:p>
          <a:p>
            <a:pPr marL="0" indent="0" eaLnBrk="1" hangingPunct="1">
              <a:buFont typeface="Arial" charset="0"/>
              <a:buNone/>
            </a:pPr>
            <a:r>
              <a:rPr lang="en-US" b="1" dirty="0" smtClean="0"/>
              <a:t>RSA Animate – </a:t>
            </a:r>
            <a:r>
              <a:rPr lang="pl-PL" b="1" dirty="0" smtClean="0"/>
              <a:t>zmiana paradygmatów kształcenia</a:t>
            </a:r>
            <a:endParaRPr lang="en-US" b="1" dirty="0" smtClean="0"/>
          </a:p>
          <a:p>
            <a:pPr marL="0" indent="0" eaLnBrk="1" hangingPunct="1">
              <a:buFont typeface="Arial" charset="0"/>
              <a:buNone/>
            </a:pPr>
            <a:endParaRPr lang="en-US" b="1" dirty="0" smtClean="0"/>
          </a:p>
          <a:p>
            <a:pPr marL="0" indent="0" eaLnBrk="1" hangingPunct="1">
              <a:buFont typeface="Arial" charset="0"/>
              <a:buNone/>
            </a:pPr>
            <a:r>
              <a:rPr lang="en-US" dirty="0" smtClean="0">
                <a:hlinkClick r:id="rId4"/>
              </a:rPr>
              <a:t>http://www.amara.org/en/videos/w9hDNpwpZu6H/info/rsa-animate-changing-education-paradigms-ken-robinson/</a:t>
            </a:r>
            <a:endParaRPr lang="en-US" dirty="0" smtClean="0"/>
          </a:p>
          <a:p>
            <a:pPr marL="0" indent="0" eaLnBrk="1" hangingPunct="1">
              <a:buFont typeface="Arial" charset="0"/>
              <a:buNone/>
            </a:pPr>
            <a:endParaRPr lang="en-US" dirty="0" smtClean="0"/>
          </a:p>
          <a:p>
            <a:pPr marL="0" indent="0" eaLnBrk="1" hangingPunct="1">
              <a:buFont typeface="Arial" charset="0"/>
              <a:buNone/>
            </a:pPr>
            <a:endParaRPr lang="en-US" dirty="0" smtClean="0"/>
          </a:p>
        </p:txBody>
      </p:sp>
    </p:spTree>
    <p:extLst>
      <p:ext uri="{BB962C8B-B14F-4D97-AF65-F5344CB8AC3E}">
        <p14:creationId xmlns:p14="http://schemas.microsoft.com/office/powerpoint/2010/main" val="13198251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529" y="-297"/>
            <a:ext cx="12193057" cy="6858594"/>
          </a:xfrm>
          <a:prstGeom prst="rect">
            <a:avLst/>
          </a:prstGeom>
        </p:spPr>
      </p:pic>
      <p:sp>
        <p:nvSpPr>
          <p:cNvPr id="3" name="Titel 2"/>
          <p:cNvSpPr>
            <a:spLocks noGrp="1"/>
          </p:cNvSpPr>
          <p:nvPr/>
        </p:nvSpPr>
        <p:spPr bwMode="auto">
          <a:xfrm>
            <a:off x="774357" y="1672281"/>
            <a:ext cx="9436443" cy="23282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3200" kern="1200">
                <a:solidFill>
                  <a:schemeClr val="bg1"/>
                </a:solidFill>
                <a:latin typeface="+mj-lt"/>
                <a:ea typeface="+mj-ea"/>
                <a:cs typeface="+mj-cs"/>
              </a:defRPr>
            </a:lvl1pPr>
            <a:lvl2pPr algn="l" defTabSz="457200" rtl="0" eaLnBrk="0" fontAlgn="base" hangingPunct="0">
              <a:spcBef>
                <a:spcPct val="0"/>
              </a:spcBef>
              <a:spcAft>
                <a:spcPct val="0"/>
              </a:spcAft>
              <a:defRPr sz="3200">
                <a:solidFill>
                  <a:schemeClr val="tx1"/>
                </a:solidFill>
                <a:latin typeface="Calibri" pitchFamily="34" charset="0"/>
              </a:defRPr>
            </a:lvl2pPr>
            <a:lvl3pPr algn="l" defTabSz="457200" rtl="0" eaLnBrk="0" fontAlgn="base" hangingPunct="0">
              <a:spcBef>
                <a:spcPct val="0"/>
              </a:spcBef>
              <a:spcAft>
                <a:spcPct val="0"/>
              </a:spcAft>
              <a:defRPr sz="3200">
                <a:solidFill>
                  <a:schemeClr val="tx1"/>
                </a:solidFill>
                <a:latin typeface="Calibri" pitchFamily="34" charset="0"/>
              </a:defRPr>
            </a:lvl3pPr>
            <a:lvl4pPr algn="l" defTabSz="457200" rtl="0" eaLnBrk="0" fontAlgn="base" hangingPunct="0">
              <a:spcBef>
                <a:spcPct val="0"/>
              </a:spcBef>
              <a:spcAft>
                <a:spcPct val="0"/>
              </a:spcAft>
              <a:defRPr sz="3200">
                <a:solidFill>
                  <a:schemeClr val="tx1"/>
                </a:solidFill>
                <a:latin typeface="Calibri" pitchFamily="34" charset="0"/>
              </a:defRPr>
            </a:lvl4pPr>
            <a:lvl5pPr algn="l" defTabSz="457200" rtl="0" eaLnBrk="0" fontAlgn="base" hangingPunct="0">
              <a:spcBef>
                <a:spcPct val="0"/>
              </a:spcBef>
              <a:spcAft>
                <a:spcPct val="0"/>
              </a:spcAft>
              <a:defRPr sz="3200">
                <a:solidFill>
                  <a:schemeClr val="tx1"/>
                </a:solidFill>
                <a:latin typeface="Calibri" pitchFamily="34" charset="0"/>
              </a:defRPr>
            </a:lvl5pPr>
            <a:lvl6pPr marL="457200" algn="l" defTabSz="457200" rtl="0" fontAlgn="base">
              <a:spcBef>
                <a:spcPct val="0"/>
              </a:spcBef>
              <a:spcAft>
                <a:spcPct val="0"/>
              </a:spcAft>
              <a:defRPr sz="3200">
                <a:solidFill>
                  <a:schemeClr val="tx1"/>
                </a:solidFill>
                <a:latin typeface="Calibri" pitchFamily="34" charset="0"/>
              </a:defRPr>
            </a:lvl6pPr>
            <a:lvl7pPr marL="914400" algn="l" defTabSz="457200" rtl="0" fontAlgn="base">
              <a:spcBef>
                <a:spcPct val="0"/>
              </a:spcBef>
              <a:spcAft>
                <a:spcPct val="0"/>
              </a:spcAft>
              <a:defRPr sz="3200">
                <a:solidFill>
                  <a:schemeClr val="tx1"/>
                </a:solidFill>
                <a:latin typeface="Calibri" pitchFamily="34" charset="0"/>
              </a:defRPr>
            </a:lvl7pPr>
            <a:lvl8pPr marL="1371600" algn="l" defTabSz="457200" rtl="0" fontAlgn="base">
              <a:spcBef>
                <a:spcPct val="0"/>
              </a:spcBef>
              <a:spcAft>
                <a:spcPct val="0"/>
              </a:spcAft>
              <a:defRPr sz="3200">
                <a:solidFill>
                  <a:schemeClr val="tx1"/>
                </a:solidFill>
                <a:latin typeface="Calibri" pitchFamily="34" charset="0"/>
              </a:defRPr>
            </a:lvl8pPr>
            <a:lvl9pPr marL="1828800" algn="l" defTabSz="457200" rtl="0" fontAlgn="base">
              <a:spcBef>
                <a:spcPct val="0"/>
              </a:spcBef>
              <a:spcAft>
                <a:spcPct val="0"/>
              </a:spcAft>
              <a:defRPr sz="3200">
                <a:solidFill>
                  <a:schemeClr val="tx1"/>
                </a:solidFill>
                <a:latin typeface="Calibri" pitchFamily="34" charset="0"/>
              </a:defRPr>
            </a:lvl9pPr>
          </a:lstStyle>
          <a:p>
            <a:pPr eaLnBrk="1" hangingPunct="1"/>
            <a:r>
              <a:rPr lang="pl-PL" sz="2800" b="1" dirty="0" smtClean="0">
                <a:solidFill>
                  <a:schemeClr val="tx1"/>
                </a:solidFill>
              </a:rPr>
              <a:t>„Chcę nauczyć się czegoś nowego!”</a:t>
            </a:r>
            <a:endParaRPr lang="en-US" sz="2800" b="1" dirty="0" smtClean="0">
              <a:solidFill>
                <a:schemeClr val="tx1"/>
              </a:solidFill>
            </a:endParaRPr>
          </a:p>
        </p:txBody>
      </p:sp>
      <p:sp>
        <p:nvSpPr>
          <p:cNvPr id="4" name="Tijdelijke aanduiding voor inhoud 1"/>
          <p:cNvSpPr>
            <a:spLocks noGrp="1"/>
          </p:cNvSpPr>
          <p:nvPr/>
        </p:nvSpPr>
        <p:spPr bwMode="auto">
          <a:xfrm>
            <a:off x="897924" y="2413686"/>
            <a:ext cx="9312876" cy="32782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r>
              <a:rPr lang="pl-PL" smtClean="0"/>
              <a:t>Gołąb czy małpa</a:t>
            </a:r>
            <a:r>
              <a:rPr lang="en-US" smtClean="0"/>
              <a:t>?</a:t>
            </a:r>
          </a:p>
        </p:txBody>
      </p:sp>
      <p:pic>
        <p:nvPicPr>
          <p:cNvPr id="5" name="Obraz 4"/>
          <p:cNvPicPr>
            <a:picLocks noChangeAspect="1"/>
          </p:cNvPicPr>
          <p:nvPr/>
        </p:nvPicPr>
        <p:blipFill>
          <a:blip r:embed="rId3"/>
          <a:stretch>
            <a:fillRect/>
          </a:stretch>
        </p:blipFill>
        <p:spPr>
          <a:xfrm>
            <a:off x="3633010" y="3055538"/>
            <a:ext cx="938865" cy="944962"/>
          </a:xfrm>
          <a:prstGeom prst="rect">
            <a:avLst/>
          </a:prstGeom>
        </p:spPr>
      </p:pic>
      <p:pic>
        <p:nvPicPr>
          <p:cNvPr id="6" name="Obraz 5"/>
          <p:cNvPicPr>
            <a:picLocks noChangeAspect="1"/>
          </p:cNvPicPr>
          <p:nvPr/>
        </p:nvPicPr>
        <p:blipFill>
          <a:blip r:embed="rId4"/>
          <a:stretch>
            <a:fillRect/>
          </a:stretch>
        </p:blipFill>
        <p:spPr>
          <a:xfrm>
            <a:off x="5413189" y="2804106"/>
            <a:ext cx="1365622" cy="1249788"/>
          </a:xfrm>
          <a:prstGeom prst="rect">
            <a:avLst/>
          </a:prstGeom>
        </p:spPr>
      </p:pic>
      <p:pic>
        <p:nvPicPr>
          <p:cNvPr id="7" name="Obraz 6"/>
          <p:cNvPicPr>
            <a:picLocks noChangeAspect="1"/>
          </p:cNvPicPr>
          <p:nvPr/>
        </p:nvPicPr>
        <p:blipFill>
          <a:blip r:embed="rId5"/>
          <a:stretch>
            <a:fillRect/>
          </a:stretch>
        </p:blipFill>
        <p:spPr>
          <a:xfrm>
            <a:off x="3633010" y="4090885"/>
            <a:ext cx="3054361" cy="2286198"/>
          </a:xfrm>
          <a:prstGeom prst="rect">
            <a:avLst/>
          </a:prstGeom>
        </p:spPr>
      </p:pic>
    </p:spTree>
    <p:extLst>
      <p:ext uri="{BB962C8B-B14F-4D97-AF65-F5344CB8AC3E}">
        <p14:creationId xmlns:p14="http://schemas.microsoft.com/office/powerpoint/2010/main" val="34213678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529" y="-297"/>
            <a:ext cx="12193057" cy="6858594"/>
          </a:xfrm>
          <a:prstGeom prst="rect">
            <a:avLst/>
          </a:prstGeom>
        </p:spPr>
      </p:pic>
      <p:sp>
        <p:nvSpPr>
          <p:cNvPr id="3" name="Titel 2"/>
          <p:cNvSpPr>
            <a:spLocks noGrp="1"/>
          </p:cNvSpPr>
          <p:nvPr/>
        </p:nvSpPr>
        <p:spPr bwMode="auto">
          <a:xfrm>
            <a:off x="856735" y="1482811"/>
            <a:ext cx="9354065" cy="251768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3200" kern="1200">
                <a:solidFill>
                  <a:schemeClr val="bg1"/>
                </a:solidFill>
                <a:latin typeface="+mj-lt"/>
                <a:ea typeface="+mj-ea"/>
                <a:cs typeface="+mj-cs"/>
              </a:defRPr>
            </a:lvl1pPr>
            <a:lvl2pPr algn="l" defTabSz="457200" rtl="0" eaLnBrk="0" fontAlgn="base" hangingPunct="0">
              <a:spcBef>
                <a:spcPct val="0"/>
              </a:spcBef>
              <a:spcAft>
                <a:spcPct val="0"/>
              </a:spcAft>
              <a:defRPr sz="3200">
                <a:solidFill>
                  <a:schemeClr val="tx1"/>
                </a:solidFill>
                <a:latin typeface="Calibri" pitchFamily="34" charset="0"/>
              </a:defRPr>
            </a:lvl2pPr>
            <a:lvl3pPr algn="l" defTabSz="457200" rtl="0" eaLnBrk="0" fontAlgn="base" hangingPunct="0">
              <a:spcBef>
                <a:spcPct val="0"/>
              </a:spcBef>
              <a:spcAft>
                <a:spcPct val="0"/>
              </a:spcAft>
              <a:defRPr sz="3200">
                <a:solidFill>
                  <a:schemeClr val="tx1"/>
                </a:solidFill>
                <a:latin typeface="Calibri" pitchFamily="34" charset="0"/>
              </a:defRPr>
            </a:lvl3pPr>
            <a:lvl4pPr algn="l" defTabSz="457200" rtl="0" eaLnBrk="0" fontAlgn="base" hangingPunct="0">
              <a:spcBef>
                <a:spcPct val="0"/>
              </a:spcBef>
              <a:spcAft>
                <a:spcPct val="0"/>
              </a:spcAft>
              <a:defRPr sz="3200">
                <a:solidFill>
                  <a:schemeClr val="tx1"/>
                </a:solidFill>
                <a:latin typeface="Calibri" pitchFamily="34" charset="0"/>
              </a:defRPr>
            </a:lvl4pPr>
            <a:lvl5pPr algn="l" defTabSz="457200" rtl="0" eaLnBrk="0" fontAlgn="base" hangingPunct="0">
              <a:spcBef>
                <a:spcPct val="0"/>
              </a:spcBef>
              <a:spcAft>
                <a:spcPct val="0"/>
              </a:spcAft>
              <a:defRPr sz="3200">
                <a:solidFill>
                  <a:schemeClr val="tx1"/>
                </a:solidFill>
                <a:latin typeface="Calibri" pitchFamily="34" charset="0"/>
              </a:defRPr>
            </a:lvl5pPr>
            <a:lvl6pPr marL="457200" algn="l" defTabSz="457200" rtl="0" fontAlgn="base">
              <a:spcBef>
                <a:spcPct val="0"/>
              </a:spcBef>
              <a:spcAft>
                <a:spcPct val="0"/>
              </a:spcAft>
              <a:defRPr sz="3200">
                <a:solidFill>
                  <a:schemeClr val="tx1"/>
                </a:solidFill>
                <a:latin typeface="Calibri" pitchFamily="34" charset="0"/>
              </a:defRPr>
            </a:lvl6pPr>
            <a:lvl7pPr marL="914400" algn="l" defTabSz="457200" rtl="0" fontAlgn="base">
              <a:spcBef>
                <a:spcPct val="0"/>
              </a:spcBef>
              <a:spcAft>
                <a:spcPct val="0"/>
              </a:spcAft>
              <a:defRPr sz="3200">
                <a:solidFill>
                  <a:schemeClr val="tx1"/>
                </a:solidFill>
                <a:latin typeface="Calibri" pitchFamily="34" charset="0"/>
              </a:defRPr>
            </a:lvl7pPr>
            <a:lvl8pPr marL="1371600" algn="l" defTabSz="457200" rtl="0" fontAlgn="base">
              <a:spcBef>
                <a:spcPct val="0"/>
              </a:spcBef>
              <a:spcAft>
                <a:spcPct val="0"/>
              </a:spcAft>
              <a:defRPr sz="3200">
                <a:solidFill>
                  <a:schemeClr val="tx1"/>
                </a:solidFill>
                <a:latin typeface="Calibri" pitchFamily="34" charset="0"/>
              </a:defRPr>
            </a:lvl8pPr>
            <a:lvl9pPr marL="1828800" algn="l" defTabSz="457200" rtl="0" fontAlgn="base">
              <a:spcBef>
                <a:spcPct val="0"/>
              </a:spcBef>
              <a:spcAft>
                <a:spcPct val="0"/>
              </a:spcAft>
              <a:defRPr sz="3200">
                <a:solidFill>
                  <a:schemeClr val="tx1"/>
                </a:solidFill>
                <a:latin typeface="Calibri" pitchFamily="34" charset="0"/>
              </a:defRPr>
            </a:lvl9pPr>
          </a:lstStyle>
          <a:p>
            <a:pPr eaLnBrk="1" hangingPunct="1"/>
            <a:r>
              <a:rPr lang="pl-PL" sz="2800" b="1" dirty="0" smtClean="0">
                <a:solidFill>
                  <a:schemeClr val="tx1"/>
                </a:solidFill>
              </a:rPr>
              <a:t>Wyjaśnić, albo pozwolić wyjaśnić</a:t>
            </a:r>
            <a:endParaRPr lang="en-US" sz="2800" b="1" dirty="0" smtClean="0">
              <a:solidFill>
                <a:schemeClr val="tx1"/>
              </a:solidFill>
            </a:endParaRPr>
          </a:p>
        </p:txBody>
      </p:sp>
      <p:sp>
        <p:nvSpPr>
          <p:cNvPr id="4" name="Tijdelijke aanduiding voor inhoud 1"/>
          <p:cNvSpPr>
            <a:spLocks noGrp="1"/>
          </p:cNvSpPr>
          <p:nvPr/>
        </p:nvSpPr>
        <p:spPr bwMode="auto">
          <a:xfrm>
            <a:off x="856735" y="2117124"/>
            <a:ext cx="9354065" cy="35748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lnSpc>
                <a:spcPct val="90000"/>
              </a:lnSpc>
            </a:pPr>
            <a:r>
              <a:rPr lang="pl-PL" b="1" smtClean="0"/>
              <a:t>Wyjaśnienie widzom</a:t>
            </a:r>
            <a:endParaRPr lang="en-US" b="1" smtClean="0"/>
          </a:p>
          <a:p>
            <a:pPr eaLnBrk="1" hangingPunct="1">
              <a:lnSpc>
                <a:spcPct val="90000"/>
              </a:lnSpc>
              <a:buFontTx/>
              <a:buChar char="-"/>
            </a:pPr>
            <a:r>
              <a:rPr lang="pl-PL" smtClean="0"/>
              <a:t>Dzieło</a:t>
            </a:r>
            <a:r>
              <a:rPr lang="en-US" smtClean="0"/>
              <a:t>/</a:t>
            </a:r>
            <a:r>
              <a:rPr lang="pl-PL" smtClean="0"/>
              <a:t>kontekst</a:t>
            </a:r>
            <a:r>
              <a:rPr lang="en-US" smtClean="0"/>
              <a:t>/</a:t>
            </a:r>
            <a:r>
              <a:rPr lang="pl-PL" smtClean="0"/>
              <a:t>zawartość trudno jest wyjaśnić</a:t>
            </a:r>
            <a:endParaRPr lang="en-US" smtClean="0"/>
          </a:p>
          <a:p>
            <a:pPr eaLnBrk="1" hangingPunct="1">
              <a:lnSpc>
                <a:spcPct val="90000"/>
              </a:lnSpc>
              <a:buFontTx/>
              <a:buChar char="-"/>
            </a:pPr>
            <a:r>
              <a:rPr lang="pl-PL" smtClean="0"/>
              <a:t>Przewodnik/nauczyciel</a:t>
            </a:r>
            <a:r>
              <a:rPr lang="en-US" smtClean="0"/>
              <a:t> </a:t>
            </a:r>
            <a:r>
              <a:rPr lang="pl-PL" smtClean="0"/>
              <a:t>wie, co jest ważne</a:t>
            </a:r>
            <a:endParaRPr lang="en-US" smtClean="0"/>
          </a:p>
          <a:p>
            <a:pPr eaLnBrk="1" hangingPunct="1">
              <a:lnSpc>
                <a:spcPct val="90000"/>
              </a:lnSpc>
              <a:buFontTx/>
              <a:buChar char="-"/>
            </a:pPr>
            <a:r>
              <a:rPr lang="pl-PL" smtClean="0"/>
              <a:t>Przewodnik/nauczyciel decyduje o tym, co zostanie zaprezentowane dzieciom</a:t>
            </a:r>
            <a:endParaRPr lang="en-US" smtClean="0"/>
          </a:p>
          <a:p>
            <a:pPr eaLnBrk="1" hangingPunct="1">
              <a:lnSpc>
                <a:spcPct val="90000"/>
              </a:lnSpc>
              <a:buFontTx/>
              <a:buChar char="-"/>
            </a:pPr>
            <a:r>
              <a:rPr lang="pl-PL" smtClean="0"/>
              <a:t>Widz nie musi się starać, by zrozumieć</a:t>
            </a:r>
            <a:endParaRPr lang="en-US" smtClean="0"/>
          </a:p>
          <a:p>
            <a:pPr eaLnBrk="1" hangingPunct="1">
              <a:lnSpc>
                <a:spcPct val="90000"/>
              </a:lnSpc>
            </a:pPr>
            <a:r>
              <a:rPr lang="pl-PL" b="1" smtClean="0"/>
              <a:t>Wyjaśnianie przez widzów</a:t>
            </a:r>
            <a:endParaRPr lang="en-US" b="1" smtClean="0"/>
          </a:p>
          <a:p>
            <a:pPr eaLnBrk="1" hangingPunct="1">
              <a:lnSpc>
                <a:spcPct val="90000"/>
              </a:lnSpc>
              <a:buFontTx/>
              <a:buChar char="-"/>
            </a:pPr>
            <a:r>
              <a:rPr lang="pl-PL" smtClean="0"/>
              <a:t>Widz nie zadaje sobie trudu, by zrozumieć kwestie trudne</a:t>
            </a:r>
            <a:endParaRPr lang="en-US" smtClean="0"/>
          </a:p>
          <a:p>
            <a:pPr eaLnBrk="1" hangingPunct="1">
              <a:lnSpc>
                <a:spcPct val="90000"/>
              </a:lnSpc>
              <a:buFontTx/>
              <a:buChar char="-"/>
            </a:pPr>
            <a:r>
              <a:rPr lang="pl-PL" smtClean="0"/>
              <a:t>Widz wybiera, na co spojrzy/co przeczyta</a:t>
            </a:r>
            <a:endParaRPr lang="en-US" smtClean="0"/>
          </a:p>
          <a:p>
            <a:pPr eaLnBrk="1" hangingPunct="1">
              <a:lnSpc>
                <a:spcPct val="90000"/>
              </a:lnSpc>
              <a:buFontTx/>
              <a:buChar char="-"/>
            </a:pPr>
            <a:r>
              <a:rPr lang="pl-PL" smtClean="0"/>
              <a:t>Gdy widz przygląda się dziełu sztuki, puszcza wodze fantazji/pozwala myślom luźno płynąć</a:t>
            </a:r>
            <a:endParaRPr lang="en-US" smtClean="0"/>
          </a:p>
        </p:txBody>
      </p:sp>
    </p:spTree>
    <p:extLst>
      <p:ext uri="{BB962C8B-B14F-4D97-AF65-F5344CB8AC3E}">
        <p14:creationId xmlns:p14="http://schemas.microsoft.com/office/powerpoint/2010/main" val="36471044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529" y="-297"/>
            <a:ext cx="12193057" cy="6858594"/>
          </a:xfrm>
          <a:prstGeom prst="rect">
            <a:avLst/>
          </a:prstGeom>
        </p:spPr>
      </p:pic>
      <p:sp>
        <p:nvSpPr>
          <p:cNvPr id="3" name="Prostokąt 2"/>
          <p:cNvSpPr/>
          <p:nvPr/>
        </p:nvSpPr>
        <p:spPr>
          <a:xfrm>
            <a:off x="848498" y="1524000"/>
            <a:ext cx="7496708" cy="523220"/>
          </a:xfrm>
          <a:prstGeom prst="rect">
            <a:avLst/>
          </a:prstGeom>
        </p:spPr>
        <p:txBody>
          <a:bodyPr wrap="square">
            <a:spAutoFit/>
          </a:bodyPr>
          <a:lstStyle/>
          <a:p>
            <a:r>
              <a:rPr lang="en-US" sz="2800" b="1" dirty="0" smtClean="0"/>
              <a:t>Koestler: </a:t>
            </a:r>
            <a:r>
              <a:rPr lang="pl-PL" sz="2800" b="1" dirty="0" smtClean="0"/>
              <a:t>skojarzenie</a:t>
            </a:r>
            <a:r>
              <a:rPr lang="en-US" sz="2800" b="1" dirty="0" smtClean="0"/>
              <a:t> – pro</a:t>
            </a:r>
            <a:r>
              <a:rPr lang="pl-PL" sz="2800" b="1" dirty="0" smtClean="0"/>
              <a:t>wokacja</a:t>
            </a:r>
            <a:r>
              <a:rPr lang="en-US" sz="2800" b="1" dirty="0" smtClean="0"/>
              <a:t> - </a:t>
            </a:r>
            <a:r>
              <a:rPr lang="en-US" sz="2800" b="1" dirty="0" err="1" smtClean="0"/>
              <a:t>bisoc</a:t>
            </a:r>
            <a:r>
              <a:rPr lang="pl-PL" sz="2800" b="1" dirty="0" smtClean="0"/>
              <a:t>j</a:t>
            </a:r>
            <a:r>
              <a:rPr lang="en-US" sz="2800" b="1" dirty="0" smtClean="0"/>
              <a:t>a</a:t>
            </a:r>
            <a:r>
              <a:rPr lang="pl-PL" sz="2800" b="1" dirty="0" err="1" smtClean="0"/>
              <a:t>cja</a:t>
            </a:r>
            <a:endParaRPr lang="pl-PL" sz="2800" b="1" dirty="0"/>
          </a:p>
        </p:txBody>
      </p:sp>
      <p:sp>
        <p:nvSpPr>
          <p:cNvPr id="4" name="Tijdelijke aanduiding voor inhoud 1"/>
          <p:cNvSpPr>
            <a:spLocks noGrp="1"/>
          </p:cNvSpPr>
          <p:nvPr/>
        </p:nvSpPr>
        <p:spPr bwMode="auto">
          <a:xfrm>
            <a:off x="848499" y="2125363"/>
            <a:ext cx="9362302" cy="35666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buFont typeface="Arial" charset="0"/>
              <a:buNone/>
            </a:pPr>
            <a:r>
              <a:rPr lang="pl-PL" dirty="0" smtClean="0"/>
              <a:t>SKOJARZENIE</a:t>
            </a:r>
            <a:endParaRPr lang="en-US" dirty="0" smtClean="0"/>
          </a:p>
          <a:p>
            <a:pPr marL="0" indent="0" eaLnBrk="1" hangingPunct="1">
              <a:buFont typeface="Arial" charset="0"/>
              <a:buNone/>
            </a:pPr>
            <a:endParaRPr lang="en-US" dirty="0" smtClean="0"/>
          </a:p>
          <a:p>
            <a:pPr marL="0" indent="0" eaLnBrk="1" hangingPunct="1"/>
            <a:r>
              <a:rPr lang="pl-PL" dirty="0" smtClean="0"/>
              <a:t>but</a:t>
            </a:r>
            <a:r>
              <a:rPr lang="en-US" dirty="0" smtClean="0"/>
              <a:t>:</a:t>
            </a:r>
          </a:p>
          <a:p>
            <a:pPr marL="0" indent="0" eaLnBrk="1" hangingPunct="1"/>
            <a:r>
              <a:rPr lang="pl-PL" dirty="0" smtClean="0"/>
              <a:t>bałwan</a:t>
            </a:r>
            <a:r>
              <a:rPr lang="en-US" dirty="0" smtClean="0"/>
              <a:t>:</a:t>
            </a:r>
          </a:p>
          <a:p>
            <a:pPr marL="0" indent="0" eaLnBrk="1" hangingPunct="1">
              <a:buFont typeface="Arial" charset="0"/>
              <a:buNone/>
            </a:pPr>
            <a:endParaRPr lang="en-US" dirty="0" smtClean="0"/>
          </a:p>
        </p:txBody>
      </p:sp>
      <p:pic>
        <p:nvPicPr>
          <p:cNvPr id="5" name="Obraz 4"/>
          <p:cNvPicPr>
            <a:picLocks noChangeAspect="1"/>
          </p:cNvPicPr>
          <p:nvPr/>
        </p:nvPicPr>
        <p:blipFill>
          <a:blip r:embed="rId3"/>
          <a:stretch>
            <a:fillRect/>
          </a:stretch>
        </p:blipFill>
        <p:spPr>
          <a:xfrm>
            <a:off x="1432997" y="3913002"/>
            <a:ext cx="4284061" cy="2483342"/>
          </a:xfrm>
          <a:prstGeom prst="rect">
            <a:avLst/>
          </a:prstGeom>
        </p:spPr>
      </p:pic>
      <p:pic>
        <p:nvPicPr>
          <p:cNvPr id="6" name="Obraz 5"/>
          <p:cNvPicPr>
            <a:picLocks noChangeAspect="1"/>
          </p:cNvPicPr>
          <p:nvPr/>
        </p:nvPicPr>
        <p:blipFill>
          <a:blip r:embed="rId4"/>
          <a:stretch>
            <a:fillRect/>
          </a:stretch>
        </p:blipFill>
        <p:spPr>
          <a:xfrm>
            <a:off x="5848866" y="2275020"/>
            <a:ext cx="4275302" cy="2850202"/>
          </a:xfrm>
          <a:prstGeom prst="rect">
            <a:avLst/>
          </a:prstGeom>
        </p:spPr>
      </p:pic>
    </p:spTree>
    <p:extLst>
      <p:ext uri="{BB962C8B-B14F-4D97-AF65-F5344CB8AC3E}">
        <p14:creationId xmlns:p14="http://schemas.microsoft.com/office/powerpoint/2010/main" val="4060524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529" y="-297"/>
            <a:ext cx="12193057" cy="6858594"/>
          </a:xfrm>
          <a:prstGeom prst="rect">
            <a:avLst/>
          </a:prstGeom>
        </p:spPr>
      </p:pic>
      <p:sp>
        <p:nvSpPr>
          <p:cNvPr id="3" name="Tijdelijke aanduiding voor inhoud 1"/>
          <p:cNvSpPr>
            <a:spLocks noGrp="1"/>
          </p:cNvSpPr>
          <p:nvPr/>
        </p:nvSpPr>
        <p:spPr bwMode="auto">
          <a:xfrm>
            <a:off x="889686" y="2627870"/>
            <a:ext cx="9321114" cy="30641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buFont typeface="Arial" charset="0"/>
              <a:buNone/>
            </a:pPr>
            <a:r>
              <a:rPr lang="pl-PL" dirty="0" smtClean="0"/>
              <a:t>PROWOKACJA</a:t>
            </a:r>
            <a:endParaRPr lang="en-US" dirty="0" smtClean="0"/>
          </a:p>
          <a:p>
            <a:pPr marL="0" indent="0" eaLnBrk="1" hangingPunct="1">
              <a:buFont typeface="Arial" charset="0"/>
              <a:buNone/>
            </a:pPr>
            <a:endParaRPr lang="en-US" dirty="0" smtClean="0"/>
          </a:p>
          <a:p>
            <a:pPr marL="0" indent="0" eaLnBrk="1" hangingPunct="1">
              <a:buFont typeface="Arial" charset="0"/>
              <a:buNone/>
            </a:pPr>
            <a:r>
              <a:rPr lang="pl-PL" dirty="0" smtClean="0"/>
              <a:t>But i koło roweru</a:t>
            </a:r>
          </a:p>
          <a:p>
            <a:pPr marL="0" indent="0" eaLnBrk="1" hangingPunct="1">
              <a:buFont typeface="Arial" charset="0"/>
              <a:buNone/>
            </a:pPr>
            <a:r>
              <a:rPr lang="pl-PL" dirty="0" smtClean="0"/>
              <a:t>Bałwan i ruch </a:t>
            </a:r>
            <a:endParaRPr lang="en-US" dirty="0" smtClean="0"/>
          </a:p>
          <a:p>
            <a:pPr marL="0" indent="0" eaLnBrk="1" hangingPunct="1">
              <a:buFont typeface="Arial" charset="0"/>
              <a:buNone/>
            </a:pPr>
            <a:endParaRPr lang="en-US" dirty="0" smtClean="0"/>
          </a:p>
          <a:p>
            <a:pPr marL="0" indent="0" eaLnBrk="1" hangingPunct="1">
              <a:buFont typeface="Arial" charset="0"/>
              <a:buNone/>
            </a:pPr>
            <a:r>
              <a:rPr lang="pl-PL" dirty="0" smtClean="0"/>
              <a:t>Wystawa dzieł sztuki i ruch</a:t>
            </a:r>
          </a:p>
          <a:p>
            <a:pPr marL="0" indent="0" eaLnBrk="1" hangingPunct="1">
              <a:buFont typeface="Arial" charset="0"/>
              <a:buNone/>
            </a:pPr>
            <a:r>
              <a:rPr lang="pl-PL" dirty="0" smtClean="0"/>
              <a:t>Wystawa dzieł sztuki</a:t>
            </a:r>
            <a:r>
              <a:rPr lang="en-US" dirty="0" smtClean="0"/>
              <a:t> </a:t>
            </a:r>
            <a:r>
              <a:rPr lang="pl-PL" dirty="0" smtClean="0"/>
              <a:t>i bieżące problemy dotyczące ochrony środowiska</a:t>
            </a:r>
            <a:endParaRPr lang="en-US" dirty="0" smtClean="0"/>
          </a:p>
        </p:txBody>
      </p:sp>
      <p:sp>
        <p:nvSpPr>
          <p:cNvPr id="4" name="Prostokąt 3"/>
          <p:cNvSpPr/>
          <p:nvPr/>
        </p:nvSpPr>
        <p:spPr>
          <a:xfrm>
            <a:off x="823785" y="1696995"/>
            <a:ext cx="7496708" cy="523220"/>
          </a:xfrm>
          <a:prstGeom prst="rect">
            <a:avLst/>
          </a:prstGeom>
        </p:spPr>
        <p:txBody>
          <a:bodyPr wrap="square">
            <a:spAutoFit/>
          </a:bodyPr>
          <a:lstStyle/>
          <a:p>
            <a:r>
              <a:rPr lang="en-US" sz="2800" b="1" dirty="0" smtClean="0"/>
              <a:t>Koestler: </a:t>
            </a:r>
            <a:r>
              <a:rPr lang="pl-PL" sz="2800" b="1" dirty="0" smtClean="0"/>
              <a:t>skojarzenie</a:t>
            </a:r>
            <a:r>
              <a:rPr lang="en-US" sz="2800" b="1" dirty="0" smtClean="0"/>
              <a:t> – pro</a:t>
            </a:r>
            <a:r>
              <a:rPr lang="pl-PL" sz="2800" b="1" dirty="0" smtClean="0"/>
              <a:t>wokacja</a:t>
            </a:r>
            <a:r>
              <a:rPr lang="en-US" sz="2800" b="1" dirty="0" smtClean="0"/>
              <a:t> - </a:t>
            </a:r>
            <a:r>
              <a:rPr lang="en-US" sz="2800" b="1" dirty="0" err="1" smtClean="0"/>
              <a:t>bisoc</a:t>
            </a:r>
            <a:r>
              <a:rPr lang="pl-PL" sz="2800" b="1" dirty="0" smtClean="0"/>
              <a:t>j</a:t>
            </a:r>
            <a:r>
              <a:rPr lang="en-US" sz="2800" b="1" dirty="0" smtClean="0"/>
              <a:t>a</a:t>
            </a:r>
            <a:r>
              <a:rPr lang="pl-PL" sz="2800" b="1" dirty="0" err="1" smtClean="0"/>
              <a:t>cja</a:t>
            </a:r>
            <a:endParaRPr lang="pl-PL" sz="2800" b="1" dirty="0"/>
          </a:p>
        </p:txBody>
      </p:sp>
    </p:spTree>
    <p:extLst>
      <p:ext uri="{BB962C8B-B14F-4D97-AF65-F5344CB8AC3E}">
        <p14:creationId xmlns:p14="http://schemas.microsoft.com/office/powerpoint/2010/main" val="1309593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529" y="-297"/>
            <a:ext cx="12193057" cy="6858594"/>
          </a:xfrm>
          <a:prstGeom prst="rect">
            <a:avLst/>
          </a:prstGeom>
        </p:spPr>
      </p:pic>
      <p:sp>
        <p:nvSpPr>
          <p:cNvPr id="3" name="Tijdelijke aanduiding voor inhoud 2"/>
          <p:cNvSpPr>
            <a:spLocks noGrp="1"/>
          </p:cNvSpPr>
          <p:nvPr/>
        </p:nvSpPr>
        <p:spPr bwMode="auto">
          <a:xfrm>
            <a:off x="897924" y="2644346"/>
            <a:ext cx="9312876" cy="30476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r>
              <a:rPr lang="pl-PL" smtClean="0"/>
              <a:t>Bisocjacja</a:t>
            </a:r>
            <a:r>
              <a:rPr lang="en-US" smtClean="0"/>
              <a:t>: </a:t>
            </a:r>
            <a:r>
              <a:rPr lang="pl-PL" smtClean="0"/>
              <a:t>szukanie bliskich skojarzeń (myślenie</a:t>
            </a:r>
            <a:r>
              <a:rPr lang="en-US" smtClean="0"/>
              <a:t>) /</a:t>
            </a:r>
            <a:r>
              <a:rPr lang="pl-PL" smtClean="0"/>
              <a:t>szukanie bliskich doświadczeń</a:t>
            </a:r>
            <a:r>
              <a:rPr lang="en-US" smtClean="0"/>
              <a:t> (</a:t>
            </a:r>
            <a:r>
              <a:rPr lang="pl-PL" smtClean="0"/>
              <a:t>działanie</a:t>
            </a:r>
            <a:r>
              <a:rPr lang="en-US" smtClean="0"/>
              <a:t>) </a:t>
            </a:r>
            <a:r>
              <a:rPr lang="en-US" smtClean="0">
                <a:sym typeface="Wingdings" pitchFamily="2" charset="2"/>
              </a:rPr>
              <a:t> </a:t>
            </a:r>
            <a:r>
              <a:rPr lang="pl-PL" b="1" smtClean="0">
                <a:sym typeface="Wingdings" pitchFamily="2" charset="2"/>
              </a:rPr>
              <a:t>łączenie tych dwóch pól</a:t>
            </a:r>
            <a:r>
              <a:rPr lang="en-US" b="1" smtClean="0">
                <a:sym typeface="Wingdings" pitchFamily="2" charset="2"/>
              </a:rPr>
              <a:t> (</a:t>
            </a:r>
            <a:r>
              <a:rPr lang="pl-PL" b="1" smtClean="0">
                <a:sym typeface="Wingdings" pitchFamily="2" charset="2"/>
              </a:rPr>
              <a:t>świat konkretnej osoby i dzieło sztuki</a:t>
            </a:r>
            <a:r>
              <a:rPr lang="en-US" b="1" smtClean="0">
                <a:sym typeface="Wingdings" pitchFamily="2" charset="2"/>
              </a:rPr>
              <a:t>)</a:t>
            </a:r>
            <a:endParaRPr lang="en-US" b="1" smtClean="0"/>
          </a:p>
          <a:p>
            <a:pPr eaLnBrk="1" hangingPunct="1">
              <a:buFontTx/>
              <a:buChar char="-"/>
            </a:pPr>
            <a:r>
              <a:rPr lang="pl-PL" smtClean="0"/>
              <a:t>But</a:t>
            </a:r>
            <a:r>
              <a:rPr lang="en-US" smtClean="0"/>
              <a:t> – </a:t>
            </a:r>
            <a:r>
              <a:rPr lang="pl-PL" smtClean="0"/>
              <a:t>sznurowadło</a:t>
            </a:r>
            <a:r>
              <a:rPr lang="en-US" smtClean="0"/>
              <a:t>, </a:t>
            </a:r>
            <a:r>
              <a:rPr lang="pl-PL" smtClean="0"/>
              <a:t>wąż</a:t>
            </a:r>
            <a:r>
              <a:rPr lang="en-US" smtClean="0"/>
              <a:t>, </a:t>
            </a:r>
            <a:r>
              <a:rPr lang="pl-PL" smtClean="0"/>
              <a:t>mysz</a:t>
            </a:r>
            <a:r>
              <a:rPr lang="en-US" smtClean="0"/>
              <a:t>, </a:t>
            </a:r>
            <a:r>
              <a:rPr lang="pl-PL" smtClean="0"/>
              <a:t>norka</a:t>
            </a:r>
            <a:r>
              <a:rPr lang="en-US" smtClean="0"/>
              <a:t>, </a:t>
            </a:r>
            <a:r>
              <a:rPr lang="pl-PL" smtClean="0"/>
              <a:t>łóżko</a:t>
            </a:r>
            <a:r>
              <a:rPr lang="en-US" smtClean="0"/>
              <a:t>, </a:t>
            </a:r>
            <a:r>
              <a:rPr lang="pl-PL" smtClean="0"/>
              <a:t>sypialnia,</a:t>
            </a:r>
            <a:r>
              <a:rPr lang="en-US" smtClean="0"/>
              <a:t> </a:t>
            </a:r>
            <a:r>
              <a:rPr lang="pl-PL" smtClean="0"/>
              <a:t>lampa</a:t>
            </a:r>
            <a:r>
              <a:rPr lang="en-US" smtClean="0"/>
              <a:t>, </a:t>
            </a:r>
            <a:r>
              <a:rPr lang="pl-PL" smtClean="0"/>
              <a:t>elektryczność</a:t>
            </a:r>
            <a:r>
              <a:rPr lang="en-US" smtClean="0"/>
              <a:t>, </a:t>
            </a:r>
            <a:r>
              <a:rPr lang="pl-PL" smtClean="0"/>
              <a:t>bezpiecznik</a:t>
            </a:r>
            <a:r>
              <a:rPr lang="en-US" smtClean="0"/>
              <a:t> </a:t>
            </a:r>
          </a:p>
          <a:p>
            <a:pPr eaLnBrk="1" hangingPunct="1">
              <a:buFontTx/>
              <a:buChar char="-"/>
            </a:pPr>
            <a:r>
              <a:rPr lang="pl-PL" smtClean="0"/>
              <a:t>Zastąp oponę szczotką, szczotka w dole koła, 2 szczotki </a:t>
            </a:r>
            <a:br>
              <a:rPr lang="pl-PL" smtClean="0"/>
            </a:br>
            <a:r>
              <a:rPr lang="pl-PL" smtClean="0"/>
              <a:t>i tubka pasty do butów. </a:t>
            </a:r>
          </a:p>
        </p:txBody>
      </p:sp>
      <p:sp>
        <p:nvSpPr>
          <p:cNvPr id="4" name="Prostokąt 3"/>
          <p:cNvSpPr/>
          <p:nvPr/>
        </p:nvSpPr>
        <p:spPr>
          <a:xfrm>
            <a:off x="897924" y="1721708"/>
            <a:ext cx="7496708" cy="523220"/>
          </a:xfrm>
          <a:prstGeom prst="rect">
            <a:avLst/>
          </a:prstGeom>
        </p:spPr>
        <p:txBody>
          <a:bodyPr wrap="square">
            <a:spAutoFit/>
          </a:bodyPr>
          <a:lstStyle/>
          <a:p>
            <a:r>
              <a:rPr lang="en-US" sz="2800" b="1" dirty="0" smtClean="0"/>
              <a:t>Koestler: </a:t>
            </a:r>
            <a:r>
              <a:rPr lang="pl-PL" sz="2800" b="1" dirty="0" smtClean="0"/>
              <a:t>skojarzenie</a:t>
            </a:r>
            <a:r>
              <a:rPr lang="en-US" sz="2800" b="1" dirty="0" smtClean="0"/>
              <a:t> – pro</a:t>
            </a:r>
            <a:r>
              <a:rPr lang="pl-PL" sz="2800" b="1" dirty="0" smtClean="0"/>
              <a:t>wokacja</a:t>
            </a:r>
            <a:r>
              <a:rPr lang="en-US" sz="2800" b="1" dirty="0" smtClean="0"/>
              <a:t> - </a:t>
            </a:r>
            <a:r>
              <a:rPr lang="en-US" sz="2800" b="1" dirty="0" err="1" smtClean="0"/>
              <a:t>bisoc</a:t>
            </a:r>
            <a:r>
              <a:rPr lang="pl-PL" sz="2800" b="1" dirty="0" smtClean="0"/>
              <a:t>j</a:t>
            </a:r>
            <a:r>
              <a:rPr lang="en-US" sz="2800" b="1" dirty="0" smtClean="0"/>
              <a:t>a</a:t>
            </a:r>
            <a:r>
              <a:rPr lang="pl-PL" sz="2800" b="1" dirty="0" err="1" smtClean="0"/>
              <a:t>cja</a:t>
            </a:r>
            <a:endParaRPr lang="pl-PL" sz="2800" b="1" dirty="0"/>
          </a:p>
        </p:txBody>
      </p:sp>
    </p:spTree>
    <p:extLst>
      <p:ext uri="{BB962C8B-B14F-4D97-AF65-F5344CB8AC3E}">
        <p14:creationId xmlns:p14="http://schemas.microsoft.com/office/powerpoint/2010/main" val="24060289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529" y="-297"/>
            <a:ext cx="12193057" cy="6858594"/>
          </a:xfrm>
          <a:prstGeom prst="rect">
            <a:avLst/>
          </a:prstGeom>
        </p:spPr>
      </p:pic>
      <p:sp>
        <p:nvSpPr>
          <p:cNvPr id="3" name="Titel 2"/>
          <p:cNvSpPr>
            <a:spLocks noGrp="1"/>
          </p:cNvSpPr>
          <p:nvPr/>
        </p:nvSpPr>
        <p:spPr bwMode="auto">
          <a:xfrm>
            <a:off x="881449" y="1952368"/>
            <a:ext cx="9329351" cy="20481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3200" kern="1200">
                <a:solidFill>
                  <a:schemeClr val="bg1"/>
                </a:solidFill>
                <a:latin typeface="+mj-lt"/>
                <a:ea typeface="+mj-ea"/>
                <a:cs typeface="+mj-cs"/>
              </a:defRPr>
            </a:lvl1pPr>
            <a:lvl2pPr algn="l" defTabSz="457200" rtl="0" eaLnBrk="0" fontAlgn="base" hangingPunct="0">
              <a:spcBef>
                <a:spcPct val="0"/>
              </a:spcBef>
              <a:spcAft>
                <a:spcPct val="0"/>
              </a:spcAft>
              <a:defRPr sz="3200">
                <a:solidFill>
                  <a:schemeClr val="tx1"/>
                </a:solidFill>
                <a:latin typeface="Calibri" pitchFamily="34" charset="0"/>
              </a:defRPr>
            </a:lvl2pPr>
            <a:lvl3pPr algn="l" defTabSz="457200" rtl="0" eaLnBrk="0" fontAlgn="base" hangingPunct="0">
              <a:spcBef>
                <a:spcPct val="0"/>
              </a:spcBef>
              <a:spcAft>
                <a:spcPct val="0"/>
              </a:spcAft>
              <a:defRPr sz="3200">
                <a:solidFill>
                  <a:schemeClr val="tx1"/>
                </a:solidFill>
                <a:latin typeface="Calibri" pitchFamily="34" charset="0"/>
              </a:defRPr>
            </a:lvl3pPr>
            <a:lvl4pPr algn="l" defTabSz="457200" rtl="0" eaLnBrk="0" fontAlgn="base" hangingPunct="0">
              <a:spcBef>
                <a:spcPct val="0"/>
              </a:spcBef>
              <a:spcAft>
                <a:spcPct val="0"/>
              </a:spcAft>
              <a:defRPr sz="3200">
                <a:solidFill>
                  <a:schemeClr val="tx1"/>
                </a:solidFill>
                <a:latin typeface="Calibri" pitchFamily="34" charset="0"/>
              </a:defRPr>
            </a:lvl4pPr>
            <a:lvl5pPr algn="l" defTabSz="457200" rtl="0" eaLnBrk="0" fontAlgn="base" hangingPunct="0">
              <a:spcBef>
                <a:spcPct val="0"/>
              </a:spcBef>
              <a:spcAft>
                <a:spcPct val="0"/>
              </a:spcAft>
              <a:defRPr sz="3200">
                <a:solidFill>
                  <a:schemeClr val="tx1"/>
                </a:solidFill>
                <a:latin typeface="Calibri" pitchFamily="34" charset="0"/>
              </a:defRPr>
            </a:lvl5pPr>
            <a:lvl6pPr marL="457200" algn="l" defTabSz="457200" rtl="0" fontAlgn="base">
              <a:spcBef>
                <a:spcPct val="0"/>
              </a:spcBef>
              <a:spcAft>
                <a:spcPct val="0"/>
              </a:spcAft>
              <a:defRPr sz="3200">
                <a:solidFill>
                  <a:schemeClr val="tx1"/>
                </a:solidFill>
                <a:latin typeface="Calibri" pitchFamily="34" charset="0"/>
              </a:defRPr>
            </a:lvl6pPr>
            <a:lvl7pPr marL="914400" algn="l" defTabSz="457200" rtl="0" fontAlgn="base">
              <a:spcBef>
                <a:spcPct val="0"/>
              </a:spcBef>
              <a:spcAft>
                <a:spcPct val="0"/>
              </a:spcAft>
              <a:defRPr sz="3200">
                <a:solidFill>
                  <a:schemeClr val="tx1"/>
                </a:solidFill>
                <a:latin typeface="Calibri" pitchFamily="34" charset="0"/>
              </a:defRPr>
            </a:lvl7pPr>
            <a:lvl8pPr marL="1371600" algn="l" defTabSz="457200" rtl="0" fontAlgn="base">
              <a:spcBef>
                <a:spcPct val="0"/>
              </a:spcBef>
              <a:spcAft>
                <a:spcPct val="0"/>
              </a:spcAft>
              <a:defRPr sz="3200">
                <a:solidFill>
                  <a:schemeClr val="tx1"/>
                </a:solidFill>
                <a:latin typeface="Calibri" pitchFamily="34" charset="0"/>
              </a:defRPr>
            </a:lvl8pPr>
            <a:lvl9pPr marL="1828800" algn="l" defTabSz="457200" rtl="0" fontAlgn="base">
              <a:spcBef>
                <a:spcPct val="0"/>
              </a:spcBef>
              <a:spcAft>
                <a:spcPct val="0"/>
              </a:spcAft>
              <a:defRPr sz="3200">
                <a:solidFill>
                  <a:schemeClr val="tx1"/>
                </a:solidFill>
                <a:latin typeface="Calibri" pitchFamily="34" charset="0"/>
              </a:defRPr>
            </a:lvl9pPr>
          </a:lstStyle>
          <a:p>
            <a:pPr eaLnBrk="1" hangingPunct="1"/>
            <a:r>
              <a:rPr lang="pl-PL" sz="2800" b="1" dirty="0" smtClean="0">
                <a:solidFill>
                  <a:schemeClr val="tx1"/>
                </a:solidFill>
              </a:rPr>
              <a:t>Dzień 1</a:t>
            </a:r>
            <a:endParaRPr lang="en-US" sz="2800" b="1" dirty="0" smtClean="0">
              <a:solidFill>
                <a:schemeClr val="tx1"/>
              </a:solidFill>
            </a:endParaRPr>
          </a:p>
        </p:txBody>
      </p:sp>
      <p:sp>
        <p:nvSpPr>
          <p:cNvPr id="4" name="Tijdelijke aanduiding voor inhoud 1"/>
          <p:cNvSpPr>
            <a:spLocks noGrp="1"/>
          </p:cNvSpPr>
          <p:nvPr/>
        </p:nvSpPr>
        <p:spPr bwMode="auto">
          <a:xfrm>
            <a:off x="881449" y="2677296"/>
            <a:ext cx="9329351" cy="301468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r>
              <a:rPr lang="pl-PL" b="1" dirty="0" smtClean="0"/>
              <a:t>13:00-14:30</a:t>
            </a:r>
            <a:r>
              <a:rPr lang="nl-BE" b="1" dirty="0" smtClean="0"/>
              <a:t> </a:t>
            </a:r>
            <a:r>
              <a:rPr lang="pl-PL" dirty="0" smtClean="0"/>
              <a:t>/W stronę nowej metodologii: </a:t>
            </a:r>
            <a:r>
              <a:rPr lang="pl-PL" dirty="0" smtClean="0"/>
              <a:t/>
            </a:r>
            <a:br>
              <a:rPr lang="pl-PL" dirty="0" smtClean="0"/>
            </a:br>
            <a:r>
              <a:rPr lang="pl-PL" dirty="0" smtClean="0"/>
              <a:t>wrażenie </a:t>
            </a:r>
            <a:r>
              <a:rPr lang="pl-PL" dirty="0" smtClean="0"/>
              <a:t>– przetwarzanie – wyrażanie. </a:t>
            </a:r>
          </a:p>
          <a:p>
            <a:pPr eaLnBrk="1" hangingPunct="1"/>
            <a:r>
              <a:rPr lang="pl-PL" dirty="0" smtClean="0"/>
              <a:t>Schemat teoretyczny i przykład interaktywny. </a:t>
            </a:r>
          </a:p>
          <a:p>
            <a:pPr eaLnBrk="1" hangingPunct="1">
              <a:buFont typeface="Arial" charset="0"/>
              <a:buNone/>
            </a:pPr>
            <a:endParaRPr lang="en-US" dirty="0" smtClean="0"/>
          </a:p>
          <a:p>
            <a:pPr eaLnBrk="1" hangingPunct="1"/>
            <a:endParaRPr lang="en-US" dirty="0" smtClean="0"/>
          </a:p>
        </p:txBody>
      </p:sp>
    </p:spTree>
    <p:extLst>
      <p:ext uri="{BB962C8B-B14F-4D97-AF65-F5344CB8AC3E}">
        <p14:creationId xmlns:p14="http://schemas.microsoft.com/office/powerpoint/2010/main" val="10060981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529" y="-297"/>
            <a:ext cx="12193057" cy="6858594"/>
          </a:xfrm>
          <a:prstGeom prst="rect">
            <a:avLst/>
          </a:prstGeom>
        </p:spPr>
      </p:pic>
      <p:pic>
        <p:nvPicPr>
          <p:cNvPr id="3" name="Picture 4" descr="do pr popr"/>
          <p:cNvPicPr>
            <a:picLocks noChangeAspect="1" noChangeArrowheads="1"/>
          </p:cNvPicPr>
          <p:nvPr/>
        </p:nvPicPr>
        <p:blipFill>
          <a:blip r:embed="rId3"/>
          <a:srcRect/>
          <a:stretch>
            <a:fillRect/>
          </a:stretch>
        </p:blipFill>
        <p:spPr bwMode="auto">
          <a:xfrm>
            <a:off x="2263454" y="1476826"/>
            <a:ext cx="7516812" cy="4843462"/>
          </a:xfrm>
          <a:prstGeom prst="rect">
            <a:avLst/>
          </a:prstGeom>
          <a:noFill/>
          <a:ln w="9525">
            <a:noFill/>
            <a:miter lim="800000"/>
            <a:headEnd/>
            <a:tailEnd/>
          </a:ln>
        </p:spPr>
      </p:pic>
    </p:spTree>
    <p:extLst>
      <p:ext uri="{BB962C8B-B14F-4D97-AF65-F5344CB8AC3E}">
        <p14:creationId xmlns:p14="http://schemas.microsoft.com/office/powerpoint/2010/main" val="13239112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529" y="-297"/>
            <a:ext cx="12193057" cy="6858594"/>
          </a:xfrm>
          <a:prstGeom prst="rect">
            <a:avLst/>
          </a:prstGeom>
        </p:spPr>
      </p:pic>
      <p:pic>
        <p:nvPicPr>
          <p:cNvPr id="3" name="Obraz 2"/>
          <p:cNvPicPr>
            <a:picLocks noChangeAspect="1"/>
          </p:cNvPicPr>
          <p:nvPr/>
        </p:nvPicPr>
        <p:blipFill>
          <a:blip r:embed="rId3"/>
          <a:stretch>
            <a:fillRect/>
          </a:stretch>
        </p:blipFill>
        <p:spPr>
          <a:xfrm>
            <a:off x="2382966" y="1310772"/>
            <a:ext cx="7426065" cy="5088322"/>
          </a:xfrm>
          <a:prstGeom prst="rect">
            <a:avLst/>
          </a:prstGeom>
        </p:spPr>
      </p:pic>
    </p:spTree>
    <p:extLst>
      <p:ext uri="{BB962C8B-B14F-4D97-AF65-F5344CB8AC3E}">
        <p14:creationId xmlns:p14="http://schemas.microsoft.com/office/powerpoint/2010/main" val="859226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Obraz 2"/>
          <p:cNvPicPr>
            <a:picLocks noChangeAspect="1"/>
          </p:cNvPicPr>
          <p:nvPr/>
        </p:nvPicPr>
        <p:blipFill>
          <a:blip r:embed="rId3"/>
          <a:stretch>
            <a:fillRect/>
          </a:stretch>
        </p:blipFill>
        <p:spPr>
          <a:xfrm>
            <a:off x="3699132" y="1386163"/>
            <a:ext cx="4398664" cy="4913244"/>
          </a:xfrm>
          <a:prstGeom prst="rect">
            <a:avLst/>
          </a:prstGeom>
        </p:spPr>
      </p:pic>
    </p:spTree>
    <p:extLst>
      <p:ext uri="{BB962C8B-B14F-4D97-AF65-F5344CB8AC3E}">
        <p14:creationId xmlns:p14="http://schemas.microsoft.com/office/powerpoint/2010/main" val="24565095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529" y="-297"/>
            <a:ext cx="12193057" cy="6858594"/>
          </a:xfrm>
          <a:prstGeom prst="rect">
            <a:avLst/>
          </a:prstGeom>
        </p:spPr>
      </p:pic>
      <p:sp>
        <p:nvSpPr>
          <p:cNvPr id="3" name="Tijdelijke aanduiding voor inhoud 1"/>
          <p:cNvSpPr>
            <a:spLocks noGrp="1"/>
          </p:cNvSpPr>
          <p:nvPr/>
        </p:nvSpPr>
        <p:spPr bwMode="auto">
          <a:xfrm>
            <a:off x="840258" y="2883242"/>
            <a:ext cx="9370542" cy="280873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r>
              <a:rPr lang="pl-PL" b="1" dirty="0" smtClean="0"/>
              <a:t>15:30-16:30 </a:t>
            </a:r>
            <a:r>
              <a:rPr lang="en-US" dirty="0" smtClean="0"/>
              <a:t>/</a:t>
            </a:r>
            <a:r>
              <a:rPr lang="pl-PL" dirty="0" smtClean="0"/>
              <a:t>Odkrywanie muzeum./ Zastosowanie nowych metod kreatywnego myślenia w Twoim muzeum: </a:t>
            </a:r>
            <a:r>
              <a:rPr lang="pl-PL" dirty="0" err="1" smtClean="0"/>
              <a:t>TheChartofValues</a:t>
            </a:r>
            <a:r>
              <a:rPr lang="pl-PL" dirty="0" smtClean="0"/>
              <a:t>, </a:t>
            </a:r>
            <a:r>
              <a:rPr lang="pl-PL" dirty="0" err="1" smtClean="0"/>
              <a:t>QuadrupleTrace</a:t>
            </a:r>
            <a:r>
              <a:rPr lang="pl-PL" dirty="0" smtClean="0"/>
              <a:t>, </a:t>
            </a:r>
            <a:r>
              <a:rPr lang="pl-PL" dirty="0" err="1" smtClean="0"/>
              <a:t>TheFacebookProfile</a:t>
            </a:r>
            <a:r>
              <a:rPr lang="pl-PL" dirty="0" smtClean="0"/>
              <a:t>.</a:t>
            </a:r>
            <a:endParaRPr lang="en-US" dirty="0" smtClean="0"/>
          </a:p>
        </p:txBody>
      </p:sp>
      <p:sp>
        <p:nvSpPr>
          <p:cNvPr id="4" name="Titel 2"/>
          <p:cNvSpPr>
            <a:spLocks noGrp="1"/>
          </p:cNvSpPr>
          <p:nvPr/>
        </p:nvSpPr>
        <p:spPr bwMode="auto">
          <a:xfrm>
            <a:off x="840258" y="1977081"/>
            <a:ext cx="9370541" cy="20234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3200" kern="1200">
                <a:solidFill>
                  <a:schemeClr val="bg1"/>
                </a:solidFill>
                <a:latin typeface="+mj-lt"/>
                <a:ea typeface="+mj-ea"/>
                <a:cs typeface="+mj-cs"/>
              </a:defRPr>
            </a:lvl1pPr>
            <a:lvl2pPr algn="l" defTabSz="457200" rtl="0" eaLnBrk="0" fontAlgn="base" hangingPunct="0">
              <a:spcBef>
                <a:spcPct val="0"/>
              </a:spcBef>
              <a:spcAft>
                <a:spcPct val="0"/>
              </a:spcAft>
              <a:defRPr sz="3200">
                <a:solidFill>
                  <a:schemeClr val="tx1"/>
                </a:solidFill>
                <a:latin typeface="Calibri" pitchFamily="34" charset="0"/>
              </a:defRPr>
            </a:lvl2pPr>
            <a:lvl3pPr algn="l" defTabSz="457200" rtl="0" eaLnBrk="0" fontAlgn="base" hangingPunct="0">
              <a:spcBef>
                <a:spcPct val="0"/>
              </a:spcBef>
              <a:spcAft>
                <a:spcPct val="0"/>
              </a:spcAft>
              <a:defRPr sz="3200">
                <a:solidFill>
                  <a:schemeClr val="tx1"/>
                </a:solidFill>
                <a:latin typeface="Calibri" pitchFamily="34" charset="0"/>
              </a:defRPr>
            </a:lvl3pPr>
            <a:lvl4pPr algn="l" defTabSz="457200" rtl="0" eaLnBrk="0" fontAlgn="base" hangingPunct="0">
              <a:spcBef>
                <a:spcPct val="0"/>
              </a:spcBef>
              <a:spcAft>
                <a:spcPct val="0"/>
              </a:spcAft>
              <a:defRPr sz="3200">
                <a:solidFill>
                  <a:schemeClr val="tx1"/>
                </a:solidFill>
                <a:latin typeface="Calibri" pitchFamily="34" charset="0"/>
              </a:defRPr>
            </a:lvl4pPr>
            <a:lvl5pPr algn="l" defTabSz="457200" rtl="0" eaLnBrk="0" fontAlgn="base" hangingPunct="0">
              <a:spcBef>
                <a:spcPct val="0"/>
              </a:spcBef>
              <a:spcAft>
                <a:spcPct val="0"/>
              </a:spcAft>
              <a:defRPr sz="3200">
                <a:solidFill>
                  <a:schemeClr val="tx1"/>
                </a:solidFill>
                <a:latin typeface="Calibri" pitchFamily="34" charset="0"/>
              </a:defRPr>
            </a:lvl5pPr>
            <a:lvl6pPr marL="457200" algn="l" defTabSz="457200" rtl="0" fontAlgn="base">
              <a:spcBef>
                <a:spcPct val="0"/>
              </a:spcBef>
              <a:spcAft>
                <a:spcPct val="0"/>
              </a:spcAft>
              <a:defRPr sz="3200">
                <a:solidFill>
                  <a:schemeClr val="tx1"/>
                </a:solidFill>
                <a:latin typeface="Calibri" pitchFamily="34" charset="0"/>
              </a:defRPr>
            </a:lvl6pPr>
            <a:lvl7pPr marL="914400" algn="l" defTabSz="457200" rtl="0" fontAlgn="base">
              <a:spcBef>
                <a:spcPct val="0"/>
              </a:spcBef>
              <a:spcAft>
                <a:spcPct val="0"/>
              </a:spcAft>
              <a:defRPr sz="3200">
                <a:solidFill>
                  <a:schemeClr val="tx1"/>
                </a:solidFill>
                <a:latin typeface="Calibri" pitchFamily="34" charset="0"/>
              </a:defRPr>
            </a:lvl7pPr>
            <a:lvl8pPr marL="1371600" algn="l" defTabSz="457200" rtl="0" fontAlgn="base">
              <a:spcBef>
                <a:spcPct val="0"/>
              </a:spcBef>
              <a:spcAft>
                <a:spcPct val="0"/>
              </a:spcAft>
              <a:defRPr sz="3200">
                <a:solidFill>
                  <a:schemeClr val="tx1"/>
                </a:solidFill>
                <a:latin typeface="Calibri" pitchFamily="34" charset="0"/>
              </a:defRPr>
            </a:lvl8pPr>
            <a:lvl9pPr marL="1828800" algn="l" defTabSz="457200" rtl="0" fontAlgn="base">
              <a:spcBef>
                <a:spcPct val="0"/>
              </a:spcBef>
              <a:spcAft>
                <a:spcPct val="0"/>
              </a:spcAft>
              <a:defRPr sz="3200">
                <a:solidFill>
                  <a:schemeClr val="tx1"/>
                </a:solidFill>
                <a:latin typeface="Calibri" pitchFamily="34" charset="0"/>
              </a:defRPr>
            </a:lvl9pPr>
          </a:lstStyle>
          <a:p>
            <a:pPr eaLnBrk="1" hangingPunct="1"/>
            <a:r>
              <a:rPr lang="pl-PL" sz="2800" b="1" dirty="0" smtClean="0">
                <a:solidFill>
                  <a:schemeClr val="tx1"/>
                </a:solidFill>
              </a:rPr>
              <a:t>Dzień 1</a:t>
            </a:r>
            <a:endParaRPr lang="en-US" sz="2800" b="1" dirty="0" smtClean="0">
              <a:solidFill>
                <a:schemeClr val="tx1"/>
              </a:solidFill>
            </a:endParaRPr>
          </a:p>
        </p:txBody>
      </p:sp>
    </p:spTree>
    <p:extLst>
      <p:ext uri="{BB962C8B-B14F-4D97-AF65-F5344CB8AC3E}">
        <p14:creationId xmlns:p14="http://schemas.microsoft.com/office/powerpoint/2010/main" val="23754387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529" y="-297"/>
            <a:ext cx="12193057" cy="6858594"/>
          </a:xfrm>
          <a:prstGeom prst="rect">
            <a:avLst/>
          </a:prstGeom>
        </p:spPr>
      </p:pic>
      <p:sp>
        <p:nvSpPr>
          <p:cNvPr id="3" name="Tijdelijke aanduiding voor inhoud 1"/>
          <p:cNvSpPr>
            <a:spLocks noGrp="1"/>
          </p:cNvSpPr>
          <p:nvPr/>
        </p:nvSpPr>
        <p:spPr bwMode="auto">
          <a:xfrm>
            <a:off x="832022" y="2833816"/>
            <a:ext cx="9378778" cy="28581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r>
              <a:rPr lang="pl-PL" b="1" smtClean="0"/>
              <a:t>16:30-18:00</a:t>
            </a:r>
            <a:r>
              <a:rPr lang="nl-BE" b="1" smtClean="0"/>
              <a:t> </a:t>
            </a:r>
            <a:r>
              <a:rPr lang="pl-PL" smtClean="0"/>
              <a:t>/Ćwiczenia w muzeum z metodologii wrażenie – przetwarzanie – wyrażanie: praca w grupach./</a:t>
            </a:r>
            <a:r>
              <a:rPr lang="pl-PL" smtClean="0">
                <a:sym typeface="Wingdings" pitchFamily="2" charset="2"/>
              </a:rPr>
              <a:t> Nauczyciele </a:t>
            </a:r>
            <a:br>
              <a:rPr lang="pl-PL" smtClean="0">
                <a:sym typeface="Wingdings" pitchFamily="2" charset="2"/>
              </a:rPr>
            </a:br>
            <a:r>
              <a:rPr lang="pl-PL" smtClean="0">
                <a:sym typeface="Wingdings" pitchFamily="2" charset="2"/>
              </a:rPr>
              <a:t>i prowadzący opracowują ćwiczenie na następny dzień dla dzieci z niepełnosprawnością intelektualną (wrażenie-przetwarzanie-wyrażanie.) </a:t>
            </a:r>
            <a:r>
              <a:rPr lang="pl-PL" smtClean="0"/>
              <a:t> </a:t>
            </a:r>
          </a:p>
          <a:p>
            <a:pPr eaLnBrk="1" hangingPunct="1">
              <a:buFont typeface="Arial" charset="0"/>
              <a:buNone/>
            </a:pPr>
            <a:endParaRPr lang="pl-PL" smtClean="0"/>
          </a:p>
          <a:p>
            <a:pPr eaLnBrk="1" hangingPunct="1">
              <a:buFont typeface="Arial" charset="0"/>
              <a:buNone/>
            </a:pPr>
            <a:endParaRPr lang="en-US" smtClean="0"/>
          </a:p>
        </p:txBody>
      </p:sp>
      <p:sp>
        <p:nvSpPr>
          <p:cNvPr id="4" name="Titel 2"/>
          <p:cNvSpPr>
            <a:spLocks noGrp="1"/>
          </p:cNvSpPr>
          <p:nvPr/>
        </p:nvSpPr>
        <p:spPr bwMode="auto">
          <a:xfrm>
            <a:off x="832022" y="2010033"/>
            <a:ext cx="9378777" cy="19904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3200" kern="1200">
                <a:solidFill>
                  <a:schemeClr val="bg1"/>
                </a:solidFill>
                <a:latin typeface="+mj-lt"/>
                <a:ea typeface="+mj-ea"/>
                <a:cs typeface="+mj-cs"/>
              </a:defRPr>
            </a:lvl1pPr>
            <a:lvl2pPr algn="l" defTabSz="457200" rtl="0" eaLnBrk="0" fontAlgn="base" hangingPunct="0">
              <a:spcBef>
                <a:spcPct val="0"/>
              </a:spcBef>
              <a:spcAft>
                <a:spcPct val="0"/>
              </a:spcAft>
              <a:defRPr sz="3200">
                <a:solidFill>
                  <a:schemeClr val="tx1"/>
                </a:solidFill>
                <a:latin typeface="Calibri" pitchFamily="34" charset="0"/>
              </a:defRPr>
            </a:lvl2pPr>
            <a:lvl3pPr algn="l" defTabSz="457200" rtl="0" eaLnBrk="0" fontAlgn="base" hangingPunct="0">
              <a:spcBef>
                <a:spcPct val="0"/>
              </a:spcBef>
              <a:spcAft>
                <a:spcPct val="0"/>
              </a:spcAft>
              <a:defRPr sz="3200">
                <a:solidFill>
                  <a:schemeClr val="tx1"/>
                </a:solidFill>
                <a:latin typeface="Calibri" pitchFamily="34" charset="0"/>
              </a:defRPr>
            </a:lvl3pPr>
            <a:lvl4pPr algn="l" defTabSz="457200" rtl="0" eaLnBrk="0" fontAlgn="base" hangingPunct="0">
              <a:spcBef>
                <a:spcPct val="0"/>
              </a:spcBef>
              <a:spcAft>
                <a:spcPct val="0"/>
              </a:spcAft>
              <a:defRPr sz="3200">
                <a:solidFill>
                  <a:schemeClr val="tx1"/>
                </a:solidFill>
                <a:latin typeface="Calibri" pitchFamily="34" charset="0"/>
              </a:defRPr>
            </a:lvl4pPr>
            <a:lvl5pPr algn="l" defTabSz="457200" rtl="0" eaLnBrk="0" fontAlgn="base" hangingPunct="0">
              <a:spcBef>
                <a:spcPct val="0"/>
              </a:spcBef>
              <a:spcAft>
                <a:spcPct val="0"/>
              </a:spcAft>
              <a:defRPr sz="3200">
                <a:solidFill>
                  <a:schemeClr val="tx1"/>
                </a:solidFill>
                <a:latin typeface="Calibri" pitchFamily="34" charset="0"/>
              </a:defRPr>
            </a:lvl5pPr>
            <a:lvl6pPr marL="457200" algn="l" defTabSz="457200" rtl="0" fontAlgn="base">
              <a:spcBef>
                <a:spcPct val="0"/>
              </a:spcBef>
              <a:spcAft>
                <a:spcPct val="0"/>
              </a:spcAft>
              <a:defRPr sz="3200">
                <a:solidFill>
                  <a:schemeClr val="tx1"/>
                </a:solidFill>
                <a:latin typeface="Calibri" pitchFamily="34" charset="0"/>
              </a:defRPr>
            </a:lvl6pPr>
            <a:lvl7pPr marL="914400" algn="l" defTabSz="457200" rtl="0" fontAlgn="base">
              <a:spcBef>
                <a:spcPct val="0"/>
              </a:spcBef>
              <a:spcAft>
                <a:spcPct val="0"/>
              </a:spcAft>
              <a:defRPr sz="3200">
                <a:solidFill>
                  <a:schemeClr val="tx1"/>
                </a:solidFill>
                <a:latin typeface="Calibri" pitchFamily="34" charset="0"/>
              </a:defRPr>
            </a:lvl7pPr>
            <a:lvl8pPr marL="1371600" algn="l" defTabSz="457200" rtl="0" fontAlgn="base">
              <a:spcBef>
                <a:spcPct val="0"/>
              </a:spcBef>
              <a:spcAft>
                <a:spcPct val="0"/>
              </a:spcAft>
              <a:defRPr sz="3200">
                <a:solidFill>
                  <a:schemeClr val="tx1"/>
                </a:solidFill>
                <a:latin typeface="Calibri" pitchFamily="34" charset="0"/>
              </a:defRPr>
            </a:lvl8pPr>
            <a:lvl9pPr marL="1828800" algn="l" defTabSz="457200" rtl="0" fontAlgn="base">
              <a:spcBef>
                <a:spcPct val="0"/>
              </a:spcBef>
              <a:spcAft>
                <a:spcPct val="0"/>
              </a:spcAft>
              <a:defRPr sz="3200">
                <a:solidFill>
                  <a:schemeClr val="tx1"/>
                </a:solidFill>
                <a:latin typeface="Calibri" pitchFamily="34" charset="0"/>
              </a:defRPr>
            </a:lvl9pPr>
          </a:lstStyle>
          <a:p>
            <a:pPr eaLnBrk="1" hangingPunct="1"/>
            <a:r>
              <a:rPr lang="pl-PL" sz="2800" b="1" dirty="0" smtClean="0">
                <a:solidFill>
                  <a:schemeClr val="tx1"/>
                </a:solidFill>
              </a:rPr>
              <a:t>Dzień 1</a:t>
            </a:r>
            <a:endParaRPr lang="en-US" sz="2800" b="1" dirty="0" smtClean="0">
              <a:solidFill>
                <a:schemeClr val="tx1"/>
              </a:solidFill>
            </a:endParaRPr>
          </a:p>
        </p:txBody>
      </p:sp>
    </p:spTree>
    <p:extLst>
      <p:ext uri="{BB962C8B-B14F-4D97-AF65-F5344CB8AC3E}">
        <p14:creationId xmlns:p14="http://schemas.microsoft.com/office/powerpoint/2010/main" val="20335847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529" y="-297"/>
            <a:ext cx="12193057" cy="6858594"/>
          </a:xfrm>
          <a:prstGeom prst="rect">
            <a:avLst/>
          </a:prstGeom>
        </p:spPr>
      </p:pic>
      <p:sp>
        <p:nvSpPr>
          <p:cNvPr id="3" name="Tijdelijke aanduiding voor inhoud 1"/>
          <p:cNvSpPr>
            <a:spLocks noGrp="1"/>
          </p:cNvSpPr>
          <p:nvPr/>
        </p:nvSpPr>
        <p:spPr bwMode="auto">
          <a:xfrm>
            <a:off x="864973" y="2842054"/>
            <a:ext cx="9345827" cy="28499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r>
              <a:rPr lang="pl-PL" b="1" dirty="0" smtClean="0"/>
              <a:t>10:00-11:30</a:t>
            </a:r>
            <a:r>
              <a:rPr lang="pl-PL" dirty="0" smtClean="0"/>
              <a:t> Ćwiczenia z Osobami z Niepełnosprawnością Intelektualną odwiedzającymi Muzeum</a:t>
            </a:r>
            <a:r>
              <a:rPr lang="en-US" dirty="0" smtClean="0"/>
              <a:t>: </a:t>
            </a:r>
          </a:p>
          <a:p>
            <a:pPr eaLnBrk="1" hangingPunct="1"/>
            <a:endParaRPr lang="en-US" dirty="0" smtClean="0"/>
          </a:p>
          <a:p>
            <a:pPr eaLnBrk="1" hangingPunct="1"/>
            <a:r>
              <a:rPr lang="pl-PL" dirty="0" smtClean="0"/>
              <a:t>Część I: Wrażenie</a:t>
            </a:r>
            <a:r>
              <a:rPr lang="en-US" dirty="0" smtClean="0"/>
              <a:t> </a:t>
            </a:r>
            <a:endParaRPr lang="pl-PL" dirty="0" smtClean="0"/>
          </a:p>
          <a:p>
            <a:pPr eaLnBrk="1" hangingPunct="1"/>
            <a:r>
              <a:rPr lang="pl-PL" dirty="0" smtClean="0"/>
              <a:t> Część II: Przetwarzanie   </a:t>
            </a:r>
            <a:r>
              <a:rPr lang="en-US" dirty="0" smtClean="0"/>
              <a:t> </a:t>
            </a:r>
          </a:p>
        </p:txBody>
      </p:sp>
      <p:sp>
        <p:nvSpPr>
          <p:cNvPr id="5" name="Titel 2"/>
          <p:cNvSpPr>
            <a:spLocks noGrp="1"/>
          </p:cNvSpPr>
          <p:nvPr/>
        </p:nvSpPr>
        <p:spPr bwMode="auto">
          <a:xfrm>
            <a:off x="832022" y="2010033"/>
            <a:ext cx="9378777" cy="19904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3200" kern="1200">
                <a:solidFill>
                  <a:schemeClr val="bg1"/>
                </a:solidFill>
                <a:latin typeface="+mj-lt"/>
                <a:ea typeface="+mj-ea"/>
                <a:cs typeface="+mj-cs"/>
              </a:defRPr>
            </a:lvl1pPr>
            <a:lvl2pPr algn="l" defTabSz="457200" rtl="0" eaLnBrk="0" fontAlgn="base" hangingPunct="0">
              <a:spcBef>
                <a:spcPct val="0"/>
              </a:spcBef>
              <a:spcAft>
                <a:spcPct val="0"/>
              </a:spcAft>
              <a:defRPr sz="3200">
                <a:solidFill>
                  <a:schemeClr val="tx1"/>
                </a:solidFill>
                <a:latin typeface="Calibri" pitchFamily="34" charset="0"/>
              </a:defRPr>
            </a:lvl2pPr>
            <a:lvl3pPr algn="l" defTabSz="457200" rtl="0" eaLnBrk="0" fontAlgn="base" hangingPunct="0">
              <a:spcBef>
                <a:spcPct val="0"/>
              </a:spcBef>
              <a:spcAft>
                <a:spcPct val="0"/>
              </a:spcAft>
              <a:defRPr sz="3200">
                <a:solidFill>
                  <a:schemeClr val="tx1"/>
                </a:solidFill>
                <a:latin typeface="Calibri" pitchFamily="34" charset="0"/>
              </a:defRPr>
            </a:lvl3pPr>
            <a:lvl4pPr algn="l" defTabSz="457200" rtl="0" eaLnBrk="0" fontAlgn="base" hangingPunct="0">
              <a:spcBef>
                <a:spcPct val="0"/>
              </a:spcBef>
              <a:spcAft>
                <a:spcPct val="0"/>
              </a:spcAft>
              <a:defRPr sz="3200">
                <a:solidFill>
                  <a:schemeClr val="tx1"/>
                </a:solidFill>
                <a:latin typeface="Calibri" pitchFamily="34" charset="0"/>
              </a:defRPr>
            </a:lvl4pPr>
            <a:lvl5pPr algn="l" defTabSz="457200" rtl="0" eaLnBrk="0" fontAlgn="base" hangingPunct="0">
              <a:spcBef>
                <a:spcPct val="0"/>
              </a:spcBef>
              <a:spcAft>
                <a:spcPct val="0"/>
              </a:spcAft>
              <a:defRPr sz="3200">
                <a:solidFill>
                  <a:schemeClr val="tx1"/>
                </a:solidFill>
                <a:latin typeface="Calibri" pitchFamily="34" charset="0"/>
              </a:defRPr>
            </a:lvl5pPr>
            <a:lvl6pPr marL="457200" algn="l" defTabSz="457200" rtl="0" fontAlgn="base">
              <a:spcBef>
                <a:spcPct val="0"/>
              </a:spcBef>
              <a:spcAft>
                <a:spcPct val="0"/>
              </a:spcAft>
              <a:defRPr sz="3200">
                <a:solidFill>
                  <a:schemeClr val="tx1"/>
                </a:solidFill>
                <a:latin typeface="Calibri" pitchFamily="34" charset="0"/>
              </a:defRPr>
            </a:lvl6pPr>
            <a:lvl7pPr marL="914400" algn="l" defTabSz="457200" rtl="0" fontAlgn="base">
              <a:spcBef>
                <a:spcPct val="0"/>
              </a:spcBef>
              <a:spcAft>
                <a:spcPct val="0"/>
              </a:spcAft>
              <a:defRPr sz="3200">
                <a:solidFill>
                  <a:schemeClr val="tx1"/>
                </a:solidFill>
                <a:latin typeface="Calibri" pitchFamily="34" charset="0"/>
              </a:defRPr>
            </a:lvl7pPr>
            <a:lvl8pPr marL="1371600" algn="l" defTabSz="457200" rtl="0" fontAlgn="base">
              <a:spcBef>
                <a:spcPct val="0"/>
              </a:spcBef>
              <a:spcAft>
                <a:spcPct val="0"/>
              </a:spcAft>
              <a:defRPr sz="3200">
                <a:solidFill>
                  <a:schemeClr val="tx1"/>
                </a:solidFill>
                <a:latin typeface="Calibri" pitchFamily="34" charset="0"/>
              </a:defRPr>
            </a:lvl8pPr>
            <a:lvl9pPr marL="1828800" algn="l" defTabSz="457200" rtl="0" fontAlgn="base">
              <a:spcBef>
                <a:spcPct val="0"/>
              </a:spcBef>
              <a:spcAft>
                <a:spcPct val="0"/>
              </a:spcAft>
              <a:defRPr sz="3200">
                <a:solidFill>
                  <a:schemeClr val="tx1"/>
                </a:solidFill>
                <a:latin typeface="Calibri" pitchFamily="34" charset="0"/>
              </a:defRPr>
            </a:lvl9pPr>
          </a:lstStyle>
          <a:p>
            <a:pPr eaLnBrk="1" hangingPunct="1"/>
            <a:r>
              <a:rPr lang="pl-PL" sz="2800" b="1" dirty="0" smtClean="0">
                <a:solidFill>
                  <a:schemeClr val="tx1"/>
                </a:solidFill>
              </a:rPr>
              <a:t>Dzień </a:t>
            </a:r>
            <a:r>
              <a:rPr lang="pl-PL" sz="2800" b="1" dirty="0" smtClean="0">
                <a:solidFill>
                  <a:schemeClr val="tx1"/>
                </a:solidFill>
              </a:rPr>
              <a:t>2</a:t>
            </a:r>
            <a:endParaRPr lang="en-US" sz="2800" b="1" dirty="0" smtClean="0">
              <a:solidFill>
                <a:schemeClr val="tx1"/>
              </a:solidFill>
            </a:endParaRPr>
          </a:p>
        </p:txBody>
      </p:sp>
    </p:spTree>
    <p:extLst>
      <p:ext uri="{BB962C8B-B14F-4D97-AF65-F5344CB8AC3E}">
        <p14:creationId xmlns:p14="http://schemas.microsoft.com/office/powerpoint/2010/main" val="1710793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529" y="-297"/>
            <a:ext cx="12193057" cy="6858594"/>
          </a:xfrm>
          <a:prstGeom prst="rect">
            <a:avLst/>
          </a:prstGeom>
        </p:spPr>
      </p:pic>
      <p:sp>
        <p:nvSpPr>
          <p:cNvPr id="5" name="Titel 2"/>
          <p:cNvSpPr>
            <a:spLocks noGrp="1"/>
          </p:cNvSpPr>
          <p:nvPr/>
        </p:nvSpPr>
        <p:spPr bwMode="auto">
          <a:xfrm>
            <a:off x="832022" y="2010033"/>
            <a:ext cx="9378777" cy="19904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3200" kern="1200">
                <a:solidFill>
                  <a:schemeClr val="bg1"/>
                </a:solidFill>
                <a:latin typeface="+mj-lt"/>
                <a:ea typeface="+mj-ea"/>
                <a:cs typeface="+mj-cs"/>
              </a:defRPr>
            </a:lvl1pPr>
            <a:lvl2pPr algn="l" defTabSz="457200" rtl="0" eaLnBrk="0" fontAlgn="base" hangingPunct="0">
              <a:spcBef>
                <a:spcPct val="0"/>
              </a:spcBef>
              <a:spcAft>
                <a:spcPct val="0"/>
              </a:spcAft>
              <a:defRPr sz="3200">
                <a:solidFill>
                  <a:schemeClr val="tx1"/>
                </a:solidFill>
                <a:latin typeface="Calibri" pitchFamily="34" charset="0"/>
              </a:defRPr>
            </a:lvl2pPr>
            <a:lvl3pPr algn="l" defTabSz="457200" rtl="0" eaLnBrk="0" fontAlgn="base" hangingPunct="0">
              <a:spcBef>
                <a:spcPct val="0"/>
              </a:spcBef>
              <a:spcAft>
                <a:spcPct val="0"/>
              </a:spcAft>
              <a:defRPr sz="3200">
                <a:solidFill>
                  <a:schemeClr val="tx1"/>
                </a:solidFill>
                <a:latin typeface="Calibri" pitchFamily="34" charset="0"/>
              </a:defRPr>
            </a:lvl3pPr>
            <a:lvl4pPr algn="l" defTabSz="457200" rtl="0" eaLnBrk="0" fontAlgn="base" hangingPunct="0">
              <a:spcBef>
                <a:spcPct val="0"/>
              </a:spcBef>
              <a:spcAft>
                <a:spcPct val="0"/>
              </a:spcAft>
              <a:defRPr sz="3200">
                <a:solidFill>
                  <a:schemeClr val="tx1"/>
                </a:solidFill>
                <a:latin typeface="Calibri" pitchFamily="34" charset="0"/>
              </a:defRPr>
            </a:lvl4pPr>
            <a:lvl5pPr algn="l" defTabSz="457200" rtl="0" eaLnBrk="0" fontAlgn="base" hangingPunct="0">
              <a:spcBef>
                <a:spcPct val="0"/>
              </a:spcBef>
              <a:spcAft>
                <a:spcPct val="0"/>
              </a:spcAft>
              <a:defRPr sz="3200">
                <a:solidFill>
                  <a:schemeClr val="tx1"/>
                </a:solidFill>
                <a:latin typeface="Calibri" pitchFamily="34" charset="0"/>
              </a:defRPr>
            </a:lvl5pPr>
            <a:lvl6pPr marL="457200" algn="l" defTabSz="457200" rtl="0" fontAlgn="base">
              <a:spcBef>
                <a:spcPct val="0"/>
              </a:spcBef>
              <a:spcAft>
                <a:spcPct val="0"/>
              </a:spcAft>
              <a:defRPr sz="3200">
                <a:solidFill>
                  <a:schemeClr val="tx1"/>
                </a:solidFill>
                <a:latin typeface="Calibri" pitchFamily="34" charset="0"/>
              </a:defRPr>
            </a:lvl6pPr>
            <a:lvl7pPr marL="914400" algn="l" defTabSz="457200" rtl="0" fontAlgn="base">
              <a:spcBef>
                <a:spcPct val="0"/>
              </a:spcBef>
              <a:spcAft>
                <a:spcPct val="0"/>
              </a:spcAft>
              <a:defRPr sz="3200">
                <a:solidFill>
                  <a:schemeClr val="tx1"/>
                </a:solidFill>
                <a:latin typeface="Calibri" pitchFamily="34" charset="0"/>
              </a:defRPr>
            </a:lvl7pPr>
            <a:lvl8pPr marL="1371600" algn="l" defTabSz="457200" rtl="0" fontAlgn="base">
              <a:spcBef>
                <a:spcPct val="0"/>
              </a:spcBef>
              <a:spcAft>
                <a:spcPct val="0"/>
              </a:spcAft>
              <a:defRPr sz="3200">
                <a:solidFill>
                  <a:schemeClr val="tx1"/>
                </a:solidFill>
                <a:latin typeface="Calibri" pitchFamily="34" charset="0"/>
              </a:defRPr>
            </a:lvl8pPr>
            <a:lvl9pPr marL="1828800" algn="l" defTabSz="457200" rtl="0" fontAlgn="base">
              <a:spcBef>
                <a:spcPct val="0"/>
              </a:spcBef>
              <a:spcAft>
                <a:spcPct val="0"/>
              </a:spcAft>
              <a:defRPr sz="3200">
                <a:solidFill>
                  <a:schemeClr val="tx1"/>
                </a:solidFill>
                <a:latin typeface="Calibri" pitchFamily="34" charset="0"/>
              </a:defRPr>
            </a:lvl9pPr>
          </a:lstStyle>
          <a:p>
            <a:pPr eaLnBrk="1" hangingPunct="1"/>
            <a:r>
              <a:rPr lang="pl-PL" sz="2800" b="1" dirty="0" smtClean="0">
                <a:solidFill>
                  <a:schemeClr val="tx1"/>
                </a:solidFill>
              </a:rPr>
              <a:t>Dzień </a:t>
            </a:r>
            <a:r>
              <a:rPr lang="pl-PL" sz="2800" b="1" dirty="0" smtClean="0">
                <a:solidFill>
                  <a:schemeClr val="tx1"/>
                </a:solidFill>
              </a:rPr>
              <a:t>2</a:t>
            </a:r>
            <a:endParaRPr lang="en-US" sz="2800" b="1" dirty="0" smtClean="0">
              <a:solidFill>
                <a:schemeClr val="tx1"/>
              </a:solidFill>
            </a:endParaRPr>
          </a:p>
        </p:txBody>
      </p:sp>
      <p:sp>
        <p:nvSpPr>
          <p:cNvPr id="6" name="Tijdelijke aanduiding voor inhoud 1"/>
          <p:cNvSpPr>
            <a:spLocks noGrp="1"/>
          </p:cNvSpPr>
          <p:nvPr/>
        </p:nvSpPr>
        <p:spPr bwMode="auto">
          <a:xfrm>
            <a:off x="832022" y="2850292"/>
            <a:ext cx="9378778" cy="28416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r>
              <a:rPr lang="pl-PL" b="1" dirty="0" smtClean="0"/>
              <a:t>11:45-13:15</a:t>
            </a:r>
            <a:r>
              <a:rPr lang="nl-BE" b="1" dirty="0" smtClean="0"/>
              <a:t> </a:t>
            </a:r>
          </a:p>
          <a:p>
            <a:pPr eaLnBrk="1" hangingPunct="1"/>
            <a:r>
              <a:rPr lang="pl-PL" dirty="0" smtClean="0"/>
              <a:t>Ćwiczenia z </a:t>
            </a:r>
            <a:r>
              <a:rPr lang="pl-PL" dirty="0" smtClean="0"/>
              <a:t>Osobami </a:t>
            </a:r>
            <a:r>
              <a:rPr lang="pl-PL" dirty="0" smtClean="0"/>
              <a:t>z Niepełnosprawnością Intelektualną</a:t>
            </a:r>
            <a:r>
              <a:rPr lang="en-US" dirty="0" smtClean="0"/>
              <a:t> </a:t>
            </a:r>
          </a:p>
          <a:p>
            <a:pPr eaLnBrk="1" hangingPunct="1"/>
            <a:r>
              <a:rPr lang="pl-PL" dirty="0" smtClean="0"/>
              <a:t>Warsztaty Część</a:t>
            </a:r>
            <a:r>
              <a:rPr lang="en-US" dirty="0" smtClean="0"/>
              <a:t> III </a:t>
            </a:r>
            <a:r>
              <a:rPr lang="pl-PL" dirty="0" smtClean="0"/>
              <a:t>Wyrażanie</a:t>
            </a:r>
            <a:endParaRPr lang="en-US" dirty="0" smtClean="0"/>
          </a:p>
        </p:txBody>
      </p:sp>
    </p:spTree>
    <p:extLst>
      <p:ext uri="{BB962C8B-B14F-4D97-AF65-F5344CB8AC3E}">
        <p14:creationId xmlns:p14="http://schemas.microsoft.com/office/powerpoint/2010/main" val="2320774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Obraz 2"/>
          <p:cNvPicPr>
            <a:picLocks noChangeAspect="1"/>
          </p:cNvPicPr>
          <p:nvPr/>
        </p:nvPicPr>
        <p:blipFill>
          <a:blip r:embed="rId3"/>
          <a:stretch>
            <a:fillRect/>
          </a:stretch>
        </p:blipFill>
        <p:spPr>
          <a:xfrm>
            <a:off x="2279720" y="1276865"/>
            <a:ext cx="7297540" cy="5127341"/>
          </a:xfrm>
          <a:prstGeom prst="rect">
            <a:avLst/>
          </a:prstGeom>
        </p:spPr>
      </p:pic>
    </p:spTree>
    <p:extLst>
      <p:ext uri="{BB962C8B-B14F-4D97-AF65-F5344CB8AC3E}">
        <p14:creationId xmlns:p14="http://schemas.microsoft.com/office/powerpoint/2010/main" val="3009390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529" y="-297"/>
            <a:ext cx="12193057" cy="6858594"/>
          </a:xfrm>
          <a:prstGeom prst="rect">
            <a:avLst/>
          </a:prstGeom>
        </p:spPr>
      </p:pic>
      <p:pic>
        <p:nvPicPr>
          <p:cNvPr id="3" name="Obraz 2"/>
          <p:cNvPicPr>
            <a:picLocks noChangeAspect="1"/>
          </p:cNvPicPr>
          <p:nvPr/>
        </p:nvPicPr>
        <p:blipFill>
          <a:blip r:embed="rId3"/>
          <a:stretch>
            <a:fillRect/>
          </a:stretch>
        </p:blipFill>
        <p:spPr>
          <a:xfrm>
            <a:off x="3898352" y="1465682"/>
            <a:ext cx="4092351" cy="4741847"/>
          </a:xfrm>
          <a:prstGeom prst="rect">
            <a:avLst/>
          </a:prstGeom>
        </p:spPr>
      </p:pic>
    </p:spTree>
    <p:extLst>
      <p:ext uri="{BB962C8B-B14F-4D97-AF65-F5344CB8AC3E}">
        <p14:creationId xmlns:p14="http://schemas.microsoft.com/office/powerpoint/2010/main" val="3379989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529" y="-297"/>
            <a:ext cx="12193057" cy="6858594"/>
          </a:xfrm>
          <a:prstGeom prst="rect">
            <a:avLst/>
          </a:prstGeom>
        </p:spPr>
      </p:pic>
      <p:sp>
        <p:nvSpPr>
          <p:cNvPr id="3" name="Prostokąt 2"/>
          <p:cNvSpPr/>
          <p:nvPr/>
        </p:nvSpPr>
        <p:spPr>
          <a:xfrm>
            <a:off x="842773" y="2140464"/>
            <a:ext cx="1367682" cy="523220"/>
          </a:xfrm>
          <a:prstGeom prst="rect">
            <a:avLst/>
          </a:prstGeom>
        </p:spPr>
        <p:txBody>
          <a:bodyPr wrap="none">
            <a:spAutoFit/>
          </a:bodyPr>
          <a:lstStyle/>
          <a:p>
            <a:r>
              <a:rPr lang="en-US" sz="2800" dirty="0" smtClean="0">
                <a:latin typeface="Tahoma" pitchFamily="34" charset="0"/>
              </a:rPr>
              <a:t>D</a:t>
            </a:r>
            <a:r>
              <a:rPr lang="pl-PL" sz="2800" dirty="0" err="1" smtClean="0">
                <a:latin typeface="Tahoma" pitchFamily="34" charset="0"/>
              </a:rPr>
              <a:t>zień</a:t>
            </a:r>
            <a:r>
              <a:rPr lang="en-US" sz="2800" dirty="0" smtClean="0">
                <a:latin typeface="Tahoma" pitchFamily="34" charset="0"/>
              </a:rPr>
              <a:t> 1</a:t>
            </a:r>
            <a:endParaRPr lang="pl-PL" sz="2800" dirty="0"/>
          </a:p>
        </p:txBody>
      </p:sp>
      <p:sp>
        <p:nvSpPr>
          <p:cNvPr id="4" name="Prostokąt 3"/>
          <p:cNvSpPr/>
          <p:nvPr/>
        </p:nvSpPr>
        <p:spPr>
          <a:xfrm>
            <a:off x="842773" y="3012639"/>
            <a:ext cx="10778582" cy="2062103"/>
          </a:xfrm>
          <a:prstGeom prst="rect">
            <a:avLst/>
          </a:prstGeom>
        </p:spPr>
        <p:txBody>
          <a:bodyPr wrap="square">
            <a:spAutoFit/>
          </a:bodyPr>
          <a:lstStyle/>
          <a:p>
            <a:pPr algn="just"/>
            <a:r>
              <a:rPr lang="pl-PL" sz="2000" b="1" dirty="0" smtClean="0"/>
              <a:t>10:00-11:30 Jak rozumieć niepełnosprawność intelektualną?</a:t>
            </a:r>
          </a:p>
          <a:p>
            <a:r>
              <a:rPr lang="pl-PL" dirty="0" smtClean="0"/>
              <a:t>Klasyfikacja</a:t>
            </a:r>
            <a:r>
              <a:rPr lang="en-US" dirty="0" smtClean="0"/>
              <a:t>/</a:t>
            </a:r>
            <a:r>
              <a:rPr lang="pl-PL" dirty="0" smtClean="0"/>
              <a:t>Dzieci i młodzież</a:t>
            </a:r>
            <a:r>
              <a:rPr lang="en-US" dirty="0" smtClean="0"/>
              <a:t> </a:t>
            </a:r>
            <a:r>
              <a:rPr lang="pl-PL" dirty="0" smtClean="0"/>
              <a:t>z niepełnosprawnością intelektualną</a:t>
            </a:r>
            <a:r>
              <a:rPr lang="en-US" dirty="0" smtClean="0"/>
              <a:t>./</a:t>
            </a:r>
            <a:r>
              <a:rPr lang="pl-PL" dirty="0" smtClean="0"/>
              <a:t>Co myślimy o osobach z niepełnosprawnością intelektualną?/ Dzieci i młodzież z upośledzeniem w stopniu lekkim i umiarkowanym: rozwój umysłowy, rozwój językowy, rozwój motoryczny, rozwój społeczny i emocjonalny.// Konsekwencje pedagogiczne i edukacyjne/  </a:t>
            </a:r>
          </a:p>
          <a:p>
            <a:r>
              <a:rPr lang="pl-PL" dirty="0" smtClean="0"/>
              <a:t>Kwestia „dostępności” i jego zastosowanie dla ludzi z niepełnosprawnością intelektualną. </a:t>
            </a:r>
          </a:p>
          <a:p>
            <a:pPr algn="just"/>
            <a:endParaRPr lang="nl-BE" dirty="0" smtClean="0"/>
          </a:p>
          <a:p>
            <a:pPr algn="just"/>
            <a:r>
              <a:rPr lang="en-US" dirty="0" smtClean="0"/>
              <a:t>	</a:t>
            </a:r>
            <a:endParaRPr lang="en-US" dirty="0" smtClean="0"/>
          </a:p>
        </p:txBody>
      </p:sp>
    </p:spTree>
    <p:extLst>
      <p:ext uri="{BB962C8B-B14F-4D97-AF65-F5344CB8AC3E}">
        <p14:creationId xmlns:p14="http://schemas.microsoft.com/office/powerpoint/2010/main" val="1663073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529" y="-297"/>
            <a:ext cx="12193057" cy="6858594"/>
          </a:xfrm>
          <a:prstGeom prst="rect">
            <a:avLst/>
          </a:prstGeom>
        </p:spPr>
      </p:pic>
      <p:sp>
        <p:nvSpPr>
          <p:cNvPr id="3" name="Titel 3"/>
          <p:cNvSpPr>
            <a:spLocks noGrp="1"/>
          </p:cNvSpPr>
          <p:nvPr/>
        </p:nvSpPr>
        <p:spPr bwMode="auto">
          <a:xfrm>
            <a:off x="857206" y="1847337"/>
            <a:ext cx="10321539" cy="6912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3200" kern="1200">
                <a:solidFill>
                  <a:schemeClr val="tx1"/>
                </a:solidFill>
                <a:latin typeface="+mj-lt"/>
                <a:ea typeface="+mj-ea"/>
                <a:cs typeface="+mj-cs"/>
              </a:defRPr>
            </a:lvl1pPr>
            <a:lvl2pPr algn="l" defTabSz="457200" rtl="0" eaLnBrk="0" fontAlgn="base" hangingPunct="0">
              <a:spcBef>
                <a:spcPct val="0"/>
              </a:spcBef>
              <a:spcAft>
                <a:spcPct val="0"/>
              </a:spcAft>
              <a:defRPr sz="3200">
                <a:solidFill>
                  <a:schemeClr val="tx1"/>
                </a:solidFill>
                <a:latin typeface="Calibri" pitchFamily="34" charset="0"/>
              </a:defRPr>
            </a:lvl2pPr>
            <a:lvl3pPr algn="l" defTabSz="457200" rtl="0" eaLnBrk="0" fontAlgn="base" hangingPunct="0">
              <a:spcBef>
                <a:spcPct val="0"/>
              </a:spcBef>
              <a:spcAft>
                <a:spcPct val="0"/>
              </a:spcAft>
              <a:defRPr sz="3200">
                <a:solidFill>
                  <a:schemeClr val="tx1"/>
                </a:solidFill>
                <a:latin typeface="Calibri" pitchFamily="34" charset="0"/>
              </a:defRPr>
            </a:lvl3pPr>
            <a:lvl4pPr algn="l" defTabSz="457200" rtl="0" eaLnBrk="0" fontAlgn="base" hangingPunct="0">
              <a:spcBef>
                <a:spcPct val="0"/>
              </a:spcBef>
              <a:spcAft>
                <a:spcPct val="0"/>
              </a:spcAft>
              <a:defRPr sz="3200">
                <a:solidFill>
                  <a:schemeClr val="tx1"/>
                </a:solidFill>
                <a:latin typeface="Calibri" pitchFamily="34" charset="0"/>
              </a:defRPr>
            </a:lvl4pPr>
            <a:lvl5pPr algn="l" defTabSz="457200" rtl="0" eaLnBrk="0" fontAlgn="base" hangingPunct="0">
              <a:spcBef>
                <a:spcPct val="0"/>
              </a:spcBef>
              <a:spcAft>
                <a:spcPct val="0"/>
              </a:spcAft>
              <a:defRPr sz="3200">
                <a:solidFill>
                  <a:schemeClr val="tx1"/>
                </a:solidFill>
                <a:latin typeface="Calibri" pitchFamily="34" charset="0"/>
              </a:defRPr>
            </a:lvl5pPr>
            <a:lvl6pPr marL="457200" algn="l" defTabSz="457200" rtl="0" fontAlgn="base">
              <a:spcBef>
                <a:spcPct val="0"/>
              </a:spcBef>
              <a:spcAft>
                <a:spcPct val="0"/>
              </a:spcAft>
              <a:defRPr sz="3200">
                <a:solidFill>
                  <a:schemeClr val="tx1"/>
                </a:solidFill>
                <a:latin typeface="Calibri" pitchFamily="34" charset="0"/>
              </a:defRPr>
            </a:lvl6pPr>
            <a:lvl7pPr marL="914400" algn="l" defTabSz="457200" rtl="0" fontAlgn="base">
              <a:spcBef>
                <a:spcPct val="0"/>
              </a:spcBef>
              <a:spcAft>
                <a:spcPct val="0"/>
              </a:spcAft>
              <a:defRPr sz="3200">
                <a:solidFill>
                  <a:schemeClr val="tx1"/>
                </a:solidFill>
                <a:latin typeface="Calibri" pitchFamily="34" charset="0"/>
              </a:defRPr>
            </a:lvl7pPr>
            <a:lvl8pPr marL="1371600" algn="l" defTabSz="457200" rtl="0" fontAlgn="base">
              <a:spcBef>
                <a:spcPct val="0"/>
              </a:spcBef>
              <a:spcAft>
                <a:spcPct val="0"/>
              </a:spcAft>
              <a:defRPr sz="3200">
                <a:solidFill>
                  <a:schemeClr val="tx1"/>
                </a:solidFill>
                <a:latin typeface="Calibri" pitchFamily="34" charset="0"/>
              </a:defRPr>
            </a:lvl8pPr>
            <a:lvl9pPr marL="1828800" algn="l" defTabSz="457200" rtl="0" fontAlgn="base">
              <a:spcBef>
                <a:spcPct val="0"/>
              </a:spcBef>
              <a:spcAft>
                <a:spcPct val="0"/>
              </a:spcAft>
              <a:defRPr sz="3200">
                <a:solidFill>
                  <a:schemeClr val="tx1"/>
                </a:solidFill>
                <a:latin typeface="Calibri" pitchFamily="34" charset="0"/>
              </a:defRPr>
            </a:lvl9pPr>
          </a:lstStyle>
          <a:p>
            <a:pPr eaLnBrk="1" hangingPunct="1"/>
            <a:r>
              <a:rPr lang="pl-PL" sz="2800" b="1" dirty="0" smtClean="0"/>
              <a:t>W jaki sposób myślimy o niepełnosprawności intelektualnej</a:t>
            </a:r>
            <a:r>
              <a:rPr lang="en-US" sz="2800" b="1" dirty="0" smtClean="0"/>
              <a:t>?</a:t>
            </a:r>
          </a:p>
        </p:txBody>
      </p:sp>
      <p:sp>
        <p:nvSpPr>
          <p:cNvPr id="4" name="Tijdelijke aanduiding voor tekst 4"/>
          <p:cNvSpPr>
            <a:spLocks noGrp="1"/>
          </p:cNvSpPr>
          <p:nvPr/>
        </p:nvSpPr>
        <p:spPr bwMode="auto">
          <a:xfrm>
            <a:off x="844850" y="2428468"/>
            <a:ext cx="4040188" cy="6397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0" indent="0" algn="l" defTabSz="457200" rtl="0" eaLnBrk="0" fontAlgn="base" hangingPunct="0">
              <a:spcBef>
                <a:spcPct val="20000"/>
              </a:spcBef>
              <a:spcAft>
                <a:spcPct val="0"/>
              </a:spcAft>
              <a:buFont typeface="Arial" charset="0"/>
              <a:buNone/>
              <a:defRPr sz="2400" b="1" kern="1200">
                <a:solidFill>
                  <a:schemeClr val="tx1"/>
                </a:solidFill>
                <a:latin typeface="+mn-lt"/>
                <a:ea typeface="+mn-ea"/>
                <a:cs typeface="+mn-cs"/>
              </a:defRPr>
            </a:lvl1pPr>
            <a:lvl2pPr marL="457200" indent="0" algn="l" defTabSz="457200" rtl="0" eaLnBrk="0" fontAlgn="base" hangingPunct="0">
              <a:spcBef>
                <a:spcPct val="20000"/>
              </a:spcBef>
              <a:spcAft>
                <a:spcPct val="0"/>
              </a:spcAft>
              <a:buFont typeface="Arial" charset="0"/>
              <a:buNone/>
              <a:defRPr sz="2000" b="1" kern="1200">
                <a:solidFill>
                  <a:schemeClr val="tx1"/>
                </a:solidFill>
                <a:latin typeface="+mn-lt"/>
                <a:ea typeface="+mn-ea"/>
                <a:cs typeface="+mn-cs"/>
              </a:defRPr>
            </a:lvl2pPr>
            <a:lvl3pPr marL="914400" indent="0" algn="l" defTabSz="457200" rtl="0" eaLnBrk="0" fontAlgn="base" hangingPunct="0">
              <a:spcBef>
                <a:spcPct val="20000"/>
              </a:spcBef>
              <a:spcAft>
                <a:spcPct val="0"/>
              </a:spcAft>
              <a:buFont typeface="Arial" charset="0"/>
              <a:buNone/>
              <a:defRPr sz="1800" b="1" kern="1200">
                <a:solidFill>
                  <a:schemeClr val="tx1"/>
                </a:solidFill>
                <a:latin typeface="+mn-lt"/>
                <a:ea typeface="+mn-ea"/>
                <a:cs typeface="+mn-cs"/>
              </a:defRPr>
            </a:lvl3pPr>
            <a:lvl4pPr marL="1371600" indent="0" algn="l" defTabSz="457200" rtl="0" eaLnBrk="0" fontAlgn="base" hangingPunct="0">
              <a:spcBef>
                <a:spcPct val="20000"/>
              </a:spcBef>
              <a:spcAft>
                <a:spcPct val="0"/>
              </a:spcAft>
              <a:buFont typeface="Arial" charset="0"/>
              <a:buNone/>
              <a:defRPr sz="1600" b="1" kern="1200">
                <a:solidFill>
                  <a:schemeClr val="tx1"/>
                </a:solidFill>
                <a:latin typeface="+mn-lt"/>
                <a:ea typeface="+mn-ea"/>
                <a:cs typeface="+mn-cs"/>
              </a:defRPr>
            </a:lvl4pPr>
            <a:lvl5pPr marL="1828800" indent="0" algn="l" defTabSz="457200" rtl="0" eaLnBrk="0" fontAlgn="base" hangingPunct="0">
              <a:spcBef>
                <a:spcPct val="20000"/>
              </a:spcBef>
              <a:spcAft>
                <a:spcPct val="0"/>
              </a:spcAft>
              <a:buFont typeface="Arial" charset="0"/>
              <a:buNone/>
              <a:defRPr sz="1600" b="1"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eaLnBrk="1" hangingPunct="1"/>
            <a:r>
              <a:rPr lang="pl-PL" dirty="0" smtClean="0"/>
              <a:t>Krótka lekcja historii: </a:t>
            </a:r>
            <a:endParaRPr lang="en-US" dirty="0" smtClean="0"/>
          </a:p>
        </p:txBody>
      </p:sp>
      <p:sp>
        <p:nvSpPr>
          <p:cNvPr id="5" name="Tijdelijke aanduiding voor inhoud 5"/>
          <p:cNvSpPr>
            <a:spLocks noGrp="1"/>
          </p:cNvSpPr>
          <p:nvPr/>
        </p:nvSpPr>
        <p:spPr bwMode="auto">
          <a:xfrm>
            <a:off x="770238" y="3077861"/>
            <a:ext cx="4040188" cy="39512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18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eaLnBrk="1" hangingPunct="1"/>
            <a:r>
              <a:rPr lang="pl-PL" smtClean="0"/>
              <a:t>nazewnictwo odzwierciedla stosunek</a:t>
            </a:r>
            <a:endParaRPr lang="en-US" smtClean="0"/>
          </a:p>
          <a:p>
            <a:pPr eaLnBrk="1" hangingPunct="1"/>
            <a:r>
              <a:rPr lang="en-US" smtClean="0"/>
              <a:t>1850: </a:t>
            </a:r>
            <a:r>
              <a:rPr lang="pl-PL" smtClean="0"/>
              <a:t>naiwny</a:t>
            </a:r>
            <a:r>
              <a:rPr lang="en-US" smtClean="0"/>
              <a:t> opt</a:t>
            </a:r>
            <a:r>
              <a:rPr lang="pl-PL" smtClean="0"/>
              <a:t>y</a:t>
            </a:r>
            <a:r>
              <a:rPr lang="en-US" smtClean="0"/>
              <a:t>mi</a:t>
            </a:r>
            <a:r>
              <a:rPr lang="pl-PL" smtClean="0"/>
              <a:t>z</a:t>
            </a:r>
            <a:r>
              <a:rPr lang="en-US" smtClean="0"/>
              <a:t>m</a:t>
            </a:r>
          </a:p>
          <a:p>
            <a:pPr eaLnBrk="1" hangingPunct="1"/>
            <a:r>
              <a:rPr lang="en-US" smtClean="0"/>
              <a:t>1900: </a:t>
            </a:r>
            <a:r>
              <a:rPr lang="pl-PL" smtClean="0"/>
              <a:t>choroba nieuleczalna </a:t>
            </a:r>
            <a:endParaRPr lang="en-US" smtClean="0"/>
          </a:p>
          <a:p>
            <a:pPr eaLnBrk="1" hangingPunct="1"/>
            <a:r>
              <a:rPr lang="en-US" smtClean="0"/>
              <a:t>&gt;1950: </a:t>
            </a:r>
            <a:r>
              <a:rPr lang="pl-PL" smtClean="0"/>
              <a:t>opieka lokalnych społeczności</a:t>
            </a:r>
            <a:r>
              <a:rPr lang="en-US" smtClean="0"/>
              <a:t> </a:t>
            </a:r>
            <a:r>
              <a:rPr lang="pl-PL" smtClean="0"/>
              <a:t/>
            </a:r>
            <a:br>
              <a:rPr lang="pl-PL" smtClean="0"/>
            </a:br>
            <a:r>
              <a:rPr lang="pl-PL" smtClean="0"/>
              <a:t>i deinstytucjonalizjacja </a:t>
            </a:r>
            <a:r>
              <a:rPr lang="en-US" smtClean="0"/>
              <a:t> </a:t>
            </a:r>
          </a:p>
          <a:p>
            <a:pPr eaLnBrk="1" hangingPunct="1"/>
            <a:endParaRPr lang="en-US" smtClean="0"/>
          </a:p>
        </p:txBody>
      </p:sp>
      <p:pic>
        <p:nvPicPr>
          <p:cNvPr id="9" name="Obraz 8"/>
          <p:cNvPicPr>
            <a:picLocks noChangeAspect="1"/>
          </p:cNvPicPr>
          <p:nvPr/>
        </p:nvPicPr>
        <p:blipFill>
          <a:blip r:embed="rId3"/>
          <a:stretch>
            <a:fillRect/>
          </a:stretch>
        </p:blipFill>
        <p:spPr>
          <a:xfrm>
            <a:off x="6724339" y="3565225"/>
            <a:ext cx="3554276" cy="2359356"/>
          </a:xfrm>
          <a:prstGeom prst="rect">
            <a:avLst/>
          </a:prstGeom>
        </p:spPr>
      </p:pic>
      <p:sp>
        <p:nvSpPr>
          <p:cNvPr id="10" name="Tijdelijke aanduiding voor tekst 6"/>
          <p:cNvSpPr>
            <a:spLocks noGrp="1"/>
          </p:cNvSpPr>
          <p:nvPr/>
        </p:nvSpPr>
        <p:spPr bwMode="auto">
          <a:xfrm>
            <a:off x="6597892" y="2709403"/>
            <a:ext cx="4041775" cy="6397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0" indent="0" algn="l" defTabSz="457200" rtl="0" eaLnBrk="0" fontAlgn="base" hangingPunct="0">
              <a:spcBef>
                <a:spcPct val="20000"/>
              </a:spcBef>
              <a:spcAft>
                <a:spcPct val="0"/>
              </a:spcAft>
              <a:buFont typeface="Arial" charset="0"/>
              <a:buNone/>
              <a:defRPr sz="2400" b="1" kern="1200">
                <a:solidFill>
                  <a:schemeClr val="tx1"/>
                </a:solidFill>
                <a:latin typeface="+mn-lt"/>
                <a:ea typeface="+mn-ea"/>
                <a:cs typeface="+mn-cs"/>
              </a:defRPr>
            </a:lvl1pPr>
            <a:lvl2pPr marL="457200" indent="0" algn="l" defTabSz="457200" rtl="0" eaLnBrk="0" fontAlgn="base" hangingPunct="0">
              <a:spcBef>
                <a:spcPct val="20000"/>
              </a:spcBef>
              <a:spcAft>
                <a:spcPct val="0"/>
              </a:spcAft>
              <a:buFont typeface="Arial" charset="0"/>
              <a:buNone/>
              <a:defRPr sz="2000" b="1" kern="1200">
                <a:solidFill>
                  <a:schemeClr val="tx1"/>
                </a:solidFill>
                <a:latin typeface="+mn-lt"/>
                <a:ea typeface="+mn-ea"/>
                <a:cs typeface="+mn-cs"/>
              </a:defRPr>
            </a:lvl2pPr>
            <a:lvl3pPr marL="914400" indent="0" algn="l" defTabSz="457200" rtl="0" eaLnBrk="0" fontAlgn="base" hangingPunct="0">
              <a:spcBef>
                <a:spcPct val="20000"/>
              </a:spcBef>
              <a:spcAft>
                <a:spcPct val="0"/>
              </a:spcAft>
              <a:buFont typeface="Arial" charset="0"/>
              <a:buNone/>
              <a:defRPr sz="1800" b="1" kern="1200">
                <a:solidFill>
                  <a:schemeClr val="tx1"/>
                </a:solidFill>
                <a:latin typeface="+mn-lt"/>
                <a:ea typeface="+mn-ea"/>
                <a:cs typeface="+mn-cs"/>
              </a:defRPr>
            </a:lvl3pPr>
            <a:lvl4pPr marL="1371600" indent="0" algn="l" defTabSz="457200" rtl="0" eaLnBrk="0" fontAlgn="base" hangingPunct="0">
              <a:spcBef>
                <a:spcPct val="20000"/>
              </a:spcBef>
              <a:spcAft>
                <a:spcPct val="0"/>
              </a:spcAft>
              <a:buFont typeface="Arial" charset="0"/>
              <a:buNone/>
              <a:defRPr sz="1600" b="1" kern="1200">
                <a:solidFill>
                  <a:schemeClr val="tx1"/>
                </a:solidFill>
                <a:latin typeface="+mn-lt"/>
                <a:ea typeface="+mn-ea"/>
                <a:cs typeface="+mn-cs"/>
              </a:defRPr>
            </a:lvl4pPr>
            <a:lvl5pPr marL="1828800" indent="0" algn="l" defTabSz="457200" rtl="0" eaLnBrk="0" fontAlgn="base" hangingPunct="0">
              <a:spcBef>
                <a:spcPct val="20000"/>
              </a:spcBef>
              <a:spcAft>
                <a:spcPct val="0"/>
              </a:spcAft>
              <a:buFont typeface="Arial" charset="0"/>
              <a:buNone/>
              <a:defRPr sz="1600" b="1"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eaLnBrk="1" hangingPunct="1">
              <a:lnSpc>
                <a:spcPct val="90000"/>
              </a:lnSpc>
            </a:pPr>
            <a:r>
              <a:rPr lang="pl-PL" sz="1800" smtClean="0"/>
              <a:t>A ty? W jaki sposób myślisz </a:t>
            </a:r>
            <a:br>
              <a:rPr lang="pl-PL" sz="1800" smtClean="0"/>
            </a:br>
            <a:r>
              <a:rPr lang="pl-PL" sz="1800" smtClean="0"/>
              <a:t>o</a:t>
            </a:r>
            <a:r>
              <a:rPr lang="en-US" sz="1800" smtClean="0"/>
              <a:t> </a:t>
            </a:r>
            <a:r>
              <a:rPr lang="pl-PL" sz="1800" smtClean="0"/>
              <a:t>niepełnosprawności intelektualnej</a:t>
            </a:r>
            <a:r>
              <a:rPr lang="en-US" sz="1800" smtClean="0"/>
              <a:t>?</a:t>
            </a:r>
          </a:p>
        </p:txBody>
      </p:sp>
    </p:spTree>
    <p:extLst>
      <p:ext uri="{BB962C8B-B14F-4D97-AF65-F5344CB8AC3E}">
        <p14:creationId xmlns:p14="http://schemas.microsoft.com/office/powerpoint/2010/main" val="2726664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529" y="-297"/>
            <a:ext cx="12193057" cy="6858594"/>
          </a:xfrm>
          <a:prstGeom prst="rect">
            <a:avLst/>
          </a:prstGeom>
        </p:spPr>
      </p:pic>
      <p:sp>
        <p:nvSpPr>
          <p:cNvPr id="3" name="Prostokąt 2"/>
          <p:cNvSpPr/>
          <p:nvPr/>
        </p:nvSpPr>
        <p:spPr>
          <a:xfrm>
            <a:off x="848496" y="1851614"/>
            <a:ext cx="8715634" cy="1107996"/>
          </a:xfrm>
          <a:prstGeom prst="rect">
            <a:avLst/>
          </a:prstGeom>
        </p:spPr>
        <p:txBody>
          <a:bodyPr wrap="square">
            <a:spAutoFit/>
          </a:bodyPr>
          <a:lstStyle/>
          <a:p>
            <a:r>
              <a:rPr lang="pl-PL" sz="2200" b="1" dirty="0" smtClean="0"/>
              <a:t>Co według Ciebie</a:t>
            </a:r>
            <a:r>
              <a:rPr lang="en-US" sz="2200" b="1" dirty="0" smtClean="0"/>
              <a:t> </a:t>
            </a:r>
            <a:r>
              <a:rPr lang="pl-PL" sz="2200" b="1" dirty="0" smtClean="0"/>
              <a:t>stanowi definicję niepełnosprawności intelektualnej</a:t>
            </a:r>
            <a:r>
              <a:rPr lang="en-US" sz="2200" b="1" dirty="0" smtClean="0"/>
              <a:t>? </a:t>
            </a:r>
            <a:r>
              <a:rPr lang="pl-PL" sz="2200" b="1" dirty="0" smtClean="0"/>
              <a:t/>
            </a:r>
            <a:br>
              <a:rPr lang="pl-PL" sz="2200" b="1" dirty="0" smtClean="0"/>
            </a:br>
            <a:r>
              <a:rPr lang="pl-PL" sz="2200" b="1" dirty="0" smtClean="0"/>
              <a:t>Oceń niniejsze definicje w skali od 1 do 4, w zależności od tego, </a:t>
            </a:r>
          </a:p>
          <a:p>
            <a:r>
              <a:rPr lang="pl-PL" sz="2200" b="1" dirty="0" smtClean="0"/>
              <a:t>co Twoim zdaniem najlepiej definiuje niepełnosprawność intelektualną. </a:t>
            </a:r>
            <a:endParaRPr lang="pl-PL" sz="2200" dirty="0"/>
          </a:p>
        </p:txBody>
      </p:sp>
      <p:sp>
        <p:nvSpPr>
          <p:cNvPr id="4" name="Tijdelijke aanduiding voor inhoud 7"/>
          <p:cNvSpPr>
            <a:spLocks noGrp="1"/>
          </p:cNvSpPr>
          <p:nvPr/>
        </p:nvSpPr>
        <p:spPr bwMode="auto">
          <a:xfrm>
            <a:off x="848496" y="3116983"/>
            <a:ext cx="10025449" cy="39645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eaLnBrk="1" hangingPunct="1">
              <a:buFont typeface="Arial" charset="0"/>
              <a:buNone/>
            </a:pPr>
            <a:r>
              <a:rPr lang="en-US" dirty="0" smtClean="0"/>
              <a:t>-</a:t>
            </a:r>
            <a:r>
              <a:rPr lang="pl-PL" dirty="0" smtClean="0"/>
              <a:t> </a:t>
            </a:r>
            <a:r>
              <a:rPr lang="pl-PL" sz="2000" dirty="0" smtClean="0"/>
              <a:t>Ludzie </a:t>
            </a:r>
            <a:r>
              <a:rPr lang="pl-PL" sz="2000" dirty="0" smtClean="0"/>
              <a:t>z dysfunkcją intelektualną. </a:t>
            </a:r>
          </a:p>
          <a:p>
            <a:pPr marL="0" indent="0" algn="just" eaLnBrk="1" hangingPunct="1">
              <a:buFont typeface="Arial" charset="0"/>
              <a:buNone/>
            </a:pPr>
            <a:r>
              <a:rPr lang="en-US" sz="2000" dirty="0" smtClean="0"/>
              <a:t>-</a:t>
            </a:r>
            <a:r>
              <a:rPr lang="pl-PL" sz="2000" dirty="0" smtClean="0"/>
              <a:t> Ludzie</a:t>
            </a:r>
            <a:r>
              <a:rPr lang="pl-PL" sz="2000" dirty="0" smtClean="0"/>
              <a:t>, którzy nie są w stanie w pełni samodzielnie wykonywać czynności życia codziennego. </a:t>
            </a:r>
            <a:endParaRPr lang="en-US" sz="2000" dirty="0" smtClean="0"/>
          </a:p>
          <a:p>
            <a:pPr marL="0" indent="0" algn="just" eaLnBrk="1" hangingPunct="1">
              <a:buFontTx/>
              <a:buChar char="-"/>
            </a:pPr>
            <a:r>
              <a:rPr lang="en-US" sz="2000" dirty="0" smtClean="0"/>
              <a:t>  </a:t>
            </a:r>
            <a:r>
              <a:rPr lang="pl-PL" sz="2000" dirty="0" smtClean="0"/>
              <a:t>Ludzie, którzy nie są w stanie sprostać oczekiwaniom społeczeństwa. </a:t>
            </a:r>
            <a:endParaRPr lang="en-US" sz="2000" dirty="0" smtClean="0"/>
          </a:p>
          <a:p>
            <a:pPr marL="0" indent="0" algn="just" eaLnBrk="1" hangingPunct="1">
              <a:buFontTx/>
              <a:buChar char="-"/>
            </a:pPr>
            <a:r>
              <a:rPr lang="en-US" sz="2000" dirty="0" smtClean="0"/>
              <a:t>  </a:t>
            </a:r>
            <a:r>
              <a:rPr lang="pl-PL" sz="2000" dirty="0" smtClean="0"/>
              <a:t>Osoba z niepełnosprawnością intelektualną</a:t>
            </a:r>
            <a:r>
              <a:rPr lang="en-US" sz="2000" dirty="0" smtClean="0"/>
              <a:t> </a:t>
            </a:r>
            <a:r>
              <a:rPr lang="pl-PL" sz="2000" dirty="0" smtClean="0"/>
              <a:t>to określenie, którego nie powinno się używać, gdyż jest ono dyskryminujące. Uznając różnorodność ludzi, społeczeństwo powinno przeciwdziałać wykluczeniu i szerzyć tolerancję.   </a:t>
            </a:r>
          </a:p>
          <a:p>
            <a:pPr marL="0" indent="0" algn="just" eaLnBrk="1" hangingPunct="1">
              <a:buFont typeface="Arial" charset="0"/>
              <a:buNone/>
            </a:pPr>
            <a:r>
              <a:rPr lang="pl-PL" sz="2000" dirty="0" smtClean="0"/>
              <a:t>Przedyskutujcie </a:t>
            </a:r>
            <a:r>
              <a:rPr lang="pl-PL" sz="2000" dirty="0" smtClean="0"/>
              <a:t>wasze odpowiedzi w grupach.  </a:t>
            </a:r>
            <a:endParaRPr lang="en-US" sz="2000" dirty="0" smtClean="0"/>
          </a:p>
          <a:p>
            <a:pPr marL="0" indent="0" algn="just" eaLnBrk="1" hangingPunct="1"/>
            <a:endParaRPr lang="en-US" dirty="0" smtClean="0"/>
          </a:p>
        </p:txBody>
      </p:sp>
    </p:spTree>
    <p:extLst>
      <p:ext uri="{BB962C8B-B14F-4D97-AF65-F5344CB8AC3E}">
        <p14:creationId xmlns:p14="http://schemas.microsoft.com/office/powerpoint/2010/main" val="3416007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0" y="0"/>
            <a:ext cx="12193057" cy="6858594"/>
          </a:xfrm>
          <a:prstGeom prst="rect">
            <a:avLst/>
          </a:prstGeom>
        </p:spPr>
      </p:pic>
      <p:sp>
        <p:nvSpPr>
          <p:cNvPr id="3" name="Titel 1"/>
          <p:cNvSpPr>
            <a:spLocks noGrp="1"/>
          </p:cNvSpPr>
          <p:nvPr/>
        </p:nvSpPr>
        <p:spPr bwMode="auto">
          <a:xfrm>
            <a:off x="774357" y="1993555"/>
            <a:ext cx="8221362" cy="11337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3200" kern="1200">
                <a:solidFill>
                  <a:schemeClr val="tx1"/>
                </a:solidFill>
                <a:latin typeface="+mj-lt"/>
                <a:ea typeface="+mj-ea"/>
                <a:cs typeface="+mj-cs"/>
              </a:defRPr>
            </a:lvl1pPr>
            <a:lvl2pPr algn="l" defTabSz="457200" rtl="0" eaLnBrk="0" fontAlgn="base" hangingPunct="0">
              <a:spcBef>
                <a:spcPct val="0"/>
              </a:spcBef>
              <a:spcAft>
                <a:spcPct val="0"/>
              </a:spcAft>
              <a:defRPr sz="3200">
                <a:solidFill>
                  <a:schemeClr val="tx1"/>
                </a:solidFill>
                <a:latin typeface="Calibri" pitchFamily="34" charset="0"/>
              </a:defRPr>
            </a:lvl2pPr>
            <a:lvl3pPr algn="l" defTabSz="457200" rtl="0" eaLnBrk="0" fontAlgn="base" hangingPunct="0">
              <a:spcBef>
                <a:spcPct val="0"/>
              </a:spcBef>
              <a:spcAft>
                <a:spcPct val="0"/>
              </a:spcAft>
              <a:defRPr sz="3200">
                <a:solidFill>
                  <a:schemeClr val="tx1"/>
                </a:solidFill>
                <a:latin typeface="Calibri" pitchFamily="34" charset="0"/>
              </a:defRPr>
            </a:lvl3pPr>
            <a:lvl4pPr algn="l" defTabSz="457200" rtl="0" eaLnBrk="0" fontAlgn="base" hangingPunct="0">
              <a:spcBef>
                <a:spcPct val="0"/>
              </a:spcBef>
              <a:spcAft>
                <a:spcPct val="0"/>
              </a:spcAft>
              <a:defRPr sz="3200">
                <a:solidFill>
                  <a:schemeClr val="tx1"/>
                </a:solidFill>
                <a:latin typeface="Calibri" pitchFamily="34" charset="0"/>
              </a:defRPr>
            </a:lvl4pPr>
            <a:lvl5pPr algn="l" defTabSz="457200" rtl="0" eaLnBrk="0" fontAlgn="base" hangingPunct="0">
              <a:spcBef>
                <a:spcPct val="0"/>
              </a:spcBef>
              <a:spcAft>
                <a:spcPct val="0"/>
              </a:spcAft>
              <a:defRPr sz="3200">
                <a:solidFill>
                  <a:schemeClr val="tx1"/>
                </a:solidFill>
                <a:latin typeface="Calibri" pitchFamily="34" charset="0"/>
              </a:defRPr>
            </a:lvl5pPr>
            <a:lvl6pPr marL="457200" algn="l" defTabSz="457200" rtl="0" fontAlgn="base">
              <a:spcBef>
                <a:spcPct val="0"/>
              </a:spcBef>
              <a:spcAft>
                <a:spcPct val="0"/>
              </a:spcAft>
              <a:defRPr sz="3200">
                <a:solidFill>
                  <a:schemeClr val="tx1"/>
                </a:solidFill>
                <a:latin typeface="Calibri" pitchFamily="34" charset="0"/>
              </a:defRPr>
            </a:lvl6pPr>
            <a:lvl7pPr marL="914400" algn="l" defTabSz="457200" rtl="0" fontAlgn="base">
              <a:spcBef>
                <a:spcPct val="0"/>
              </a:spcBef>
              <a:spcAft>
                <a:spcPct val="0"/>
              </a:spcAft>
              <a:defRPr sz="3200">
                <a:solidFill>
                  <a:schemeClr val="tx1"/>
                </a:solidFill>
                <a:latin typeface="Calibri" pitchFamily="34" charset="0"/>
              </a:defRPr>
            </a:lvl7pPr>
            <a:lvl8pPr marL="1371600" algn="l" defTabSz="457200" rtl="0" fontAlgn="base">
              <a:spcBef>
                <a:spcPct val="0"/>
              </a:spcBef>
              <a:spcAft>
                <a:spcPct val="0"/>
              </a:spcAft>
              <a:defRPr sz="3200">
                <a:solidFill>
                  <a:schemeClr val="tx1"/>
                </a:solidFill>
                <a:latin typeface="Calibri" pitchFamily="34" charset="0"/>
              </a:defRPr>
            </a:lvl8pPr>
            <a:lvl9pPr marL="1828800" algn="l" defTabSz="457200" rtl="0" fontAlgn="base">
              <a:spcBef>
                <a:spcPct val="0"/>
              </a:spcBef>
              <a:spcAft>
                <a:spcPct val="0"/>
              </a:spcAft>
              <a:defRPr sz="3200">
                <a:solidFill>
                  <a:schemeClr val="tx1"/>
                </a:solidFill>
                <a:latin typeface="Calibri" pitchFamily="34" charset="0"/>
              </a:defRPr>
            </a:lvl9pPr>
          </a:lstStyle>
          <a:p>
            <a:pPr eaLnBrk="1" hangingPunct="1"/>
            <a:r>
              <a:rPr lang="pl-PL" sz="2400" b="1" dirty="0" smtClean="0"/>
              <a:t>Popularna definicja niepełnosprawności intelektualnej: </a:t>
            </a:r>
            <a:endParaRPr lang="en-US" sz="2400" b="1" dirty="0" smtClean="0"/>
          </a:p>
        </p:txBody>
      </p:sp>
      <p:sp>
        <p:nvSpPr>
          <p:cNvPr id="4" name="Tijdelijke aanduiding voor inhoud 2"/>
          <p:cNvSpPr>
            <a:spLocks noGrp="1"/>
          </p:cNvSpPr>
          <p:nvPr/>
        </p:nvSpPr>
        <p:spPr bwMode="auto">
          <a:xfrm>
            <a:off x="774357" y="2779240"/>
            <a:ext cx="9864811"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eaLnBrk="1" hangingPunct="1"/>
            <a:r>
              <a:rPr lang="pl-PL" sz="2000" b="1" dirty="0" smtClean="0"/>
              <a:t>Definicja Amerykańskiego Towarzystwa ds. Upośledzenia Umysłowego</a:t>
            </a:r>
            <a:r>
              <a:rPr lang="pl-PL" sz="2000" dirty="0" smtClean="0"/>
              <a:t> (2002) [ówcześnie: </a:t>
            </a:r>
            <a:r>
              <a:rPr lang="en-US" sz="2000" i="1" dirty="0" smtClean="0"/>
              <a:t>American Association on Mental Retardation</a:t>
            </a:r>
            <a:r>
              <a:rPr lang="pl-PL" sz="2000" dirty="0" smtClean="0"/>
              <a:t>, obecnie (od 2006 roku): </a:t>
            </a:r>
            <a:r>
              <a:rPr lang="pl-PL" sz="2000" i="1" dirty="0" smtClean="0"/>
              <a:t>American </a:t>
            </a:r>
            <a:r>
              <a:rPr lang="pl-PL" sz="2000" i="1" dirty="0" err="1" smtClean="0"/>
              <a:t>Association</a:t>
            </a:r>
            <a:r>
              <a:rPr lang="pl-PL" sz="2000" i="1" dirty="0" smtClean="0"/>
              <a:t> on </a:t>
            </a:r>
            <a:r>
              <a:rPr lang="pl-PL" sz="2000" i="1" dirty="0" err="1" smtClean="0"/>
              <a:t>Intellectual</a:t>
            </a:r>
            <a:r>
              <a:rPr lang="pl-PL" sz="2000" i="1" dirty="0" smtClean="0"/>
              <a:t> and </a:t>
            </a:r>
            <a:r>
              <a:rPr lang="pl-PL" sz="2000" i="1" dirty="0" err="1" smtClean="0"/>
              <a:t>Developmental</a:t>
            </a:r>
            <a:r>
              <a:rPr lang="pl-PL" sz="2000" i="1" dirty="0" smtClean="0"/>
              <a:t> </a:t>
            </a:r>
            <a:r>
              <a:rPr lang="pl-PL" sz="2000" i="1" dirty="0" err="1" smtClean="0"/>
              <a:t>Disabilities</a:t>
            </a:r>
            <a:r>
              <a:rPr lang="pl-PL" sz="2000" dirty="0" smtClean="0"/>
              <a:t> (Amerykańskie Towarzystwo ds. Niepełnosprawności Intelektualnych i Rozwojowych)]</a:t>
            </a:r>
            <a:r>
              <a:rPr lang="en-US" sz="2000" dirty="0" smtClean="0"/>
              <a:t>:</a:t>
            </a:r>
          </a:p>
          <a:p>
            <a:pPr algn="just" eaLnBrk="1" hangingPunct="1">
              <a:buFont typeface="Arial" charset="0"/>
              <a:buNone/>
            </a:pPr>
            <a:r>
              <a:rPr lang="pl-PL" sz="2000" dirty="0" smtClean="0"/>
              <a:t>	</a:t>
            </a:r>
            <a:r>
              <a:rPr lang="pl-PL" sz="2000" i="1" dirty="0" smtClean="0"/>
              <a:t>„Upośledzenie umysłowe to niepełnosprawność charakteryzująca się znacznymi ograniczeniami o charakterze zarówno intelektualnym, jak i adaptacyjnym, które przejawiają się w ograniczonych umiejętnościach umysłowych, społecznych i praktycznych. Tego rodzaju niepełnosprawność ujawnia się przed 18 rokiem życia.” </a:t>
            </a:r>
          </a:p>
          <a:p>
            <a:pPr eaLnBrk="1" hangingPunct="1">
              <a:buFont typeface="Arial" charset="0"/>
              <a:buNone/>
            </a:pPr>
            <a:endParaRPr lang="pl-PL" i="1" dirty="0" smtClean="0"/>
          </a:p>
          <a:p>
            <a:pPr eaLnBrk="1" hangingPunct="1">
              <a:buFont typeface="Arial" charset="0"/>
              <a:buNone/>
            </a:pPr>
            <a:endParaRPr lang="en-US" dirty="0" smtClean="0"/>
          </a:p>
        </p:txBody>
      </p:sp>
    </p:spTree>
    <p:extLst>
      <p:ext uri="{BB962C8B-B14F-4D97-AF65-F5344CB8AC3E}">
        <p14:creationId xmlns:p14="http://schemas.microsoft.com/office/powerpoint/2010/main" val="2070023785"/>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TotalTime>
  <Words>965</Words>
  <Application>Microsoft Office PowerPoint</Application>
  <PresentationFormat>Panoramiczny</PresentationFormat>
  <Paragraphs>159</Paragraphs>
  <Slides>33</Slides>
  <Notes>0</Notes>
  <HiddenSlides>0</HiddenSlides>
  <MMClips>0</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33</vt:i4>
      </vt:variant>
    </vt:vector>
  </HeadingPairs>
  <TitlesOfParts>
    <vt:vector size="40" baseType="lpstr">
      <vt:lpstr>Arial</vt:lpstr>
      <vt:lpstr>Calibri</vt:lpstr>
      <vt:lpstr>Calibri Light</vt:lpstr>
      <vt:lpstr>Tahoma</vt:lpstr>
      <vt:lpstr>Times New Roman</vt:lpstr>
      <vt:lpstr>Wingdings</vt:lpstr>
      <vt:lpstr>Motyw pakietu 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ag</dc:creator>
  <cp:lastModifiedBy>ag</cp:lastModifiedBy>
  <cp:revision>13</cp:revision>
  <dcterms:created xsi:type="dcterms:W3CDTF">2014-02-24T08:03:48Z</dcterms:created>
  <dcterms:modified xsi:type="dcterms:W3CDTF">2014-02-24T09:37:26Z</dcterms:modified>
</cp:coreProperties>
</file>